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8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</p:sldIdLst>
  <p:sldSz cy="6858000" cx="12192000"/>
  <p:notesSz cx="6858000" cy="9144000"/>
  <p:embeddedFontLst>
    <p:embeddedFont>
      <p:font typeface="Helvetica Neue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HelveticaNeue-bold.fntdata"/><Relationship Id="rId50" Type="http://schemas.openxmlformats.org/officeDocument/2006/relationships/font" Target="fonts/HelveticaNeue-regular.fntdata"/><Relationship Id="rId53" Type="http://schemas.openxmlformats.org/officeDocument/2006/relationships/font" Target="fonts/HelveticaNeue-boldItalic.fntdata"/><Relationship Id="rId52" Type="http://schemas.openxmlformats.org/officeDocument/2006/relationships/font" Target="fonts/HelveticaNeue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way food is served is different from restaurant to restaurant.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recent years, restaurants have also become mobile.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Food trucks are now a growing part of this category.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menu is chosen for a group of diners.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food is delivered to the event location.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 restaurants also have catering and banquet operations.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615b821db_0_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7" name="Google Shape;367;g3615b821db_0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g3615b821db_0_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4" name="Google Shape;374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Limited items include: coffee, specialty drinks, and quick bites.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d722c6caf_2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d722c6caf_2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3d722c6caf_2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3" name="Google Shape;38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Options range from casual dining and buffets to elegant dining and room service.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Food selection also varies, from steak to vegetarian to children’s meals and pizza.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Cruise ships sometimes serve thousands of meals in one seating.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2" name="Google Shape;39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Beverage service and small snacks for purchase are common on short flights in economy class.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on long flights, you might eat a seven-course gourmet meal using real dishes and glassware.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Recently, many airlines have stopped offering food to passengers. Airports instead have stepped in to provide food to travelers, with many food options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 found among the gates.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1" name="Google Shape;401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segment prepares and serves food in support of some other establishment’s main function or purpose. For example, the cafeteria at a local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 supports the school’s goal of educating students by serving them meals so that they have the energy to participate in class and activities.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Health-care facilities: 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Hospitals, nursing homes, and assisted-living centers all typically provide foodservice for guests and patients.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Business and industry: 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 buildings provide cafeterias, vending machines, and executive dining to the employees of companies that work there.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Clubs: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Most of these member-based organizations have foodservice options. Examples include gyms, alumni clubs, and golf clubs.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Government: 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Military bases and ships, government buildings, and correctional facilities are included here. Some locations may have clubs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well, such as an officer’s club.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9" name="Google Shape;419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Within the noncommercial segment, foodservice is typically handled in one of two ways.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contract feeding, contractors are businesses.</a:t>
            </a:r>
            <a:endParaRPr/>
          </a:p>
          <a:p>
            <a:pPr indent="-952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Self-operators hire their own staff to operate foodservices.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7" name="Google Shape;427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Hospitality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refers to the services that people use and receive when they are away from home.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Foodservice is a key sector in the hospitality industry.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Foodservice: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Includes restaurants, retail establishments, and hotels.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Lodging: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Includes hotels, motels, and resorts.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 management: 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Includes stadiums, convention centers, and trade shows.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d735c8019_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d735c8019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g3d735c8019_2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615b821db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3615b821db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g3615b821db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2" name="Google Shape;452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evolution of the restaurant and foodservice industry has been driven by a combination of social, scientific, and physical advancements for many centuries.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people of ancient Greece rarely dined out, although they enjoyed the social aspect of dining and often got together for banquets.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establishments, called </a:t>
            </a:r>
            <a:r>
              <a:rPr b="0" i="1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phatnai 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(FAAT-nay), catered to travelers, traders, and visiting diplomats.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is most likely that travelers brought standard fare like grapes, olives, bread, dried fish, cheese, and wine with them to clubs.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People ate while reclining on couches, with performances of music, poetry, and dance to enhance their experience.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9" name="Google Shape;459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Partly to show off their wealth, European noblemen instructed their cooks to use large amounts of exotic spices in their dishes.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Because of their location on the Adriatic Sea, it was not long before merchants in Venice controlled the spice trade.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could easily get spices from India and sell them at very high prices to distributors headed north.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Venice prospered as a seaport and bought and sold spices and other goods, trading with merchants bound for other destinations.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615b821db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615b821db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3615b821db_0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6" name="Google Shape;466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expansion of world travel changed the mind-set of the artists and philosophers of that time.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adopted epicurean (ep-i-KYOO-ree-uhn) lifestyles—showing great appreciation for fine wine and food.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While the majority of the population was unaffected by this renewed interest in all things Greek and Roman, it did much to create the food-preparation system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now call haute cuisine (hote kwee-ZEEN), an elaborate and refined system of food preparation.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4" name="Google Shape;474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International trade also greatly improved the European way of life. For example, Europeans were introduced to coffee from Africa.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first coffeehouse, or café, opened in 1650 in Oxford, England.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new coffeehouses were open, airy, and inviting. Bakers soon started selling pastries as well.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Unlike taverns and ale houses, cafés welcomed women, and the coffee shop soon made it acceptable to eat in public.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2" name="Google Shape;482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Guilds were associations of people with similar interests or professions. They were organized during the reign of Louis XIV in France in an attempt to increase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state’s control over the economy.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guild controlled the production of its specialties and could prevent others from making and selling the same items.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of these guilds were the </a:t>
            </a:r>
            <a:r>
              <a:rPr b="0" i="1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Chaine de Rotissieres 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(roasters) and the </a:t>
            </a:r>
            <a:r>
              <a:rPr b="0" i="1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Chaine de Traiteurs 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(caterers). Cooking guilds like these established many of the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professional standards and traditions that exist today.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9" name="Google Shape;489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1765, Boulanger began serving hot soups called </a:t>
            </a:r>
            <a:r>
              <a:rPr b="0" i="1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restaurers 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(meaning restoratives) for their health-restoring properties.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called his café a </a:t>
            </a:r>
            <a:r>
              <a:rPr b="0" i="1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restorante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the origin of our modern word </a:t>
            </a:r>
            <a:r>
              <a:rPr b="0" i="1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restaurant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His </a:t>
            </a:r>
            <a:r>
              <a:rPr b="0" i="1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restorante 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became very popular.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People enjoyed having a place to go for a hot meal and good conversation with friends.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foodservice guilds believed Boulanger was moving in on their business and took their case to court. But the French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government was under even stronger pressure to lessen the poverty causing social unrest in Paris.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Despite the government’s attempt to end the political unrest, the French Revolution began. When the French Revolution was over, large numbers of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cooks and other guild members found themselves unemployed. They followed Boulanger’s example and began opening restaurants of their own.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Within 30 years, Paris had over 500 restaurants serving meals. Dining out on a large scale was born.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3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6" name="Google Shape;496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first Europeans to settle in North America were city dwellers poorly equipped for farming. As more people immigrated to the New World to find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their fortunes or to escape religious persecution, cities along the East Coast grew. Boston and New York became major centers of trade.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early as 1634, an inn in Boston called Cole’s offered food and lodging to travelers.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However, very few early colonial Americans ever traveled or dined out. Once they settled down, they rarely traveled more than 25 miles from their homes.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people did travel, they stayed at inns, often sleeping together in the same large room and even sharing a single bed. Not much care was given to the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preparation of meals. If travelers arrived after dinner had been served, they would not eat.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3" name="Google Shape;503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American high society dined out, they did so in style. Entrepreneurs in New York during the Gilded Age (1870s to 1900) opened fancy restaurants,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such as Delmonico’s and the Astor House, so that people could dine and be seen in elegant surroundings. Dinners of up to 18 courses were popular.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the other side of the continent, California was in the middle of the gold rush. People poured into the area to claim their fortunes. With such a sudden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growth in population, meeting the demand to feed so many at once was nearly impossible.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Clever restaurateurs developed the cafeteria, an assembly-line process of serving food quickly and cheaply without the need for servers.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1" name="Google Shape;511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the turn of the century, employment in the United States was at an all-time high. More and more people went to work in new factories, stores, and office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buildings. People were therefore eating out more, especially for lunch.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World War II, in the 1940s and 1950s, the quick-service segment of the restaurant industry grew quickly.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economy was growing quickly too, and more of the population now also owned cars.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People began to stop for food more often during the day and as part of road trips.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Entrepreneurs of the time began to look for ways to offer the food more quickly and at a cheaper cost to both them and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their guests. Some even offered curb service—delivering the food directly to cars.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8" name="Google Shape;518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rapid growth of national chains since the 1970s has changed the face of the restaurant and foodservice industry. It has caused a major shift in how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people look at food and the social context of food. “Eating out” has become almost as commonplace as eating at home—not just for special occasions or as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convenience. In the last few decades, lifestyles have moved steadily toward busier households that no longer have a dedicated daily food preparer.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connections via technology and the rapid growth of international trade have also allowed restaurant companies to grow even larger. Some of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most famous American restaurant brands can be found in countries on many continents. At the same time, many guests have begun to expect local,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sustainable options in their dining choices. So restaurants have also begun exploring how to offer menus and ingredients that satisfy these trends.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restaurant and foodservice industry is one that is often bound by tradition, but it must also be responsive to changes in the society it serves. It provides the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familiar and comfortable, while also working to deliver innovation and adventure. The restaurant of the twenty-first century does not differ from Boulanger’s 1765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restorante 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that they both “restore” guests’ comfort. The goal is to provide guests with an opportunity to reenergize.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5" name="Google Shape;525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</a:t>
            </a: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entrepreneur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a person who starts and runs a business, taking on financial risk to do so. The hospitality industry’s growth is linked to the vision and dedication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entrepreneurs throughout history. These individuals believed in the hospitality industry and sought out opportunities to offer guests options.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1837, two brothers opened Delmonico’s, a steak restaurant in New York City. Within 20 years, the family owned 10 restaurants of the same name in the area. Fred Harvey tied his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restaurants, named Harvey House, to the growth of railroads. These restaurants, started in the late nineteenth century, were built near railroad stops across the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to take advantage of the crowds of passengers.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 twentieth century, quick-service chains grew along with the nation. White Castle, McDonald’s, and A&amp;W were among the first companies to offer this style of food and service.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other important entrepreneurs later in the century, Norman Brinker and Bill Darden, looked for ways to offer a full-service restaurant experience to the middle class at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good prices. Brinker opened Steak and Ale in 1966, and Darden opened Red Lobster in 1968. Today, Brinker International and Darden Restaurants operate restaurants around the globe under many brands.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Chains today vary widely. Some are focused on fine dining, like Ruth’s Chris Steak House. Ruth Fertel knew little about restaurants when she bought her first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in 1965. She eventually opened dozens of restaurants around the country. Richard Melman is another important example who paved a new path like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Fertel did. His Lettuce Entertain You Enterprises has grown to more than 100 restaurants in the United States since the 1970s. Melman has specialized in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appealing themes and high-quality menus, with many styles of food and service. His range of restaurants goes from the Eiffel Tower restaurant at the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 of the Paris Hotel in Las Vegas, to Wow Bao, which features popular Asian street food.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 all of these entrepreneurs have in common? They started with just one restaurant. The success stories are simply amazing. Think about Starbucks as 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recent example: this global brand was once one tiny coffee shop in Seattle. In less than 50 years, Starbucks now has more than 20,000 stores worldwide. The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company’s huge expansion was led by Howard Schultz, who started in the Starbucks marketing department.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3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4" name="Google Shape;534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Throughout history, chefs have been as critical to the growth of the industry as entrepreneurs. Today, the term chef is a mark of respect and distinction that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describes a professional who has reached the position through hard work and dedication to quality. Two important figures that led the way to such a level of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respect and admiration for chefs today are Carême and Escoffier.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Marie-Antoine Carême (1784–1833) believed that cuisine was simply a branch of architecture, as demonstrated by his elaborate </a:t>
            </a:r>
            <a:r>
              <a:rPr b="0" i="1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pièces montées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which were masterpieces of decorative art.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also perfected the recipes for many fine French sauces, placing them into four categories. Put simply, he defined the art of haute cuisine, which includes artful presentation, complex dishes,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refined cooking techniques. Many would agree that Carême’s greatest claim to fame was training many other chefs who went on to become famous.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were his followers and continued his traditions in many fine hotels and restaurants.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3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403d9cc3d2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403d9cc3d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403d9cc3d2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3" name="Google Shape;543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Georges August Escoffier (1846–1935) helped transition Carême’s haute cuisine into more contemporary cuisine. He also established exact rules of conduct and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dress for his chefs. Escoffier’s staff always dressed neatly and worked quietly. He also organized and defined the role of workers in the professional kitchen,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developing the kitchen brigade system. This system assigns certain responsibilities to kitchen staff.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example, Escoffier introduced the </a:t>
            </a:r>
            <a:r>
              <a:rPr b="0" i="1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aboyeur, 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expediter, who takes orders from servers and calls out the orders to the various production areas in the kitchen.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3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2" name="Google Shape;552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industry has continued to produce iconic chefs who have added to the culinary arts and the business of serving guests. Here are a few of the most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influential chefs of the twentieth century.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Fernand Point: 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Known as the father of modern French cuisine, Point created lighter sauces using regional ingredients.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Julia Child: 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great a personality as she was a chef, Child popularized French cuisine and technique with the American public through her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cooking television series and cookbooks.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Paul Bocuse: 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Following Fernand Point, Bocuse created lighter, healthier dishes that still reflected classical French flavors. He was also one of the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chefs dedicated to teaching other aspiring chefs.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4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3" name="Google Shape;563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Alice Waters: 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Waters’s goal was to provide dishes that used only seasonal, local products at the height of freshness and quality. She is still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the forefront of sustainable agriculture in foodservice. Her restaurant, Chez Panisse, is a well-known operation in Northern California.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Ferdinand Metz: 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Served as the president of the Culinary Institute of America. He led the U.S. Culinary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Olympic team to three consecutive world championships. He has offered the profession countless lessons on innovation and professionalism.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4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3" name="Google Shape;573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roles of chef and entrepreneur have also frequently become blended, with many chefs investing in restaurants. Some have even created chains. Here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 a few examples of contemporary chefs and their contributions to today’s culinary scene.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Nora Pouillion: 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Owns the first certified organic restaurant in the United States—Restaurant Nora in Washington, DC. More than 95 percent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restaurant’s ingredients are organic. She is also active in many conservation groups.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Grant Achatz: 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Named Best Chef in the United States in 2008 by the James Beard Foundation, Achatz is a leader in molecular gastronomy—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modern style of cooking that leverages science in its unusual preparation techniques. His restaurant, Alinea, has been ranked among the best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restaurants in the world.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Thomas Keller: 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chef/entrepreneur, Keller is the founder of The French Laundry in the Napa Valley and Per Se in New York City. He is credited with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revitalizing interest in fine dining with intricate menus and exceptional service. His restaurants have also been ranked as some of the world’s best.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4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4" name="Google Shape;584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Marcus Samuelsson: 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Often seen today on television, Samuelsson began his career in New York City. He began opening restaurants in his twenties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has also authored cookbooks. He now has restaurants in many hotels and cities throughout the world.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Nancy Silverton: 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of the most respected bakers in the industry, Silverton has also won James Beard awards, both as chef and pastry chef.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 started La Brea Bakery, which quickly became one of the largest bakeries in the industry and an example of a brand that moved into supermarkets.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4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35bedcd22f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35bedcd22f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g35bedcd22f_0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403d9cc3d2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403d9cc3d2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403d9cc3d2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9" name="Google Shape;26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Restaurants are also at the center of the nation’s financial health. With over $782 billion in annual sales, the restaurant and foodservice industry’s revenue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larger than 90 percent of the world’s economies. Over 14 million people are employed in the industry. It is one of the largest private-sector employers in the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States. And it will just continue to grow—with an estimated 1.7 million more jobs available by 2025.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Latest statistics on career success in the industry.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restaurant and foodservice industry can be divided into two major parts or segments: commercial and noncommercial.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g"/><Relationship Id="rId3" Type="http://schemas.openxmlformats.org/officeDocument/2006/relationships/image" Target="../media/image47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9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jpg"/><Relationship Id="rId3" Type="http://schemas.openxmlformats.org/officeDocument/2006/relationships/image" Target="../media/image48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3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Relationship Id="rId3" Type="http://schemas.openxmlformats.org/officeDocument/2006/relationships/image" Target="../media/image3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1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2.jpg"/><Relationship Id="rId3" Type="http://schemas.openxmlformats.org/officeDocument/2006/relationships/image" Target="../media/image3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Relationship Id="rId3" Type="http://schemas.openxmlformats.org/officeDocument/2006/relationships/image" Target="../media/image16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png"/><Relationship Id="rId3" Type="http://schemas.openxmlformats.org/officeDocument/2006/relationships/image" Target="../media/image57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1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png"/><Relationship Id="rId3" Type="http://schemas.openxmlformats.org/officeDocument/2006/relationships/image" Target="../media/image28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Relationship Id="rId3" Type="http://schemas.openxmlformats.org/officeDocument/2006/relationships/image" Target="../media/image18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jpg"/><Relationship Id="rId3" Type="http://schemas.openxmlformats.org/officeDocument/2006/relationships/image" Target="../media/image29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22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0.png"/><Relationship Id="rId3" Type="http://schemas.openxmlformats.org/officeDocument/2006/relationships/image" Target="../media/image54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26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4.png"/><Relationship Id="rId3" Type="http://schemas.openxmlformats.org/officeDocument/2006/relationships/image" Target="../media/image33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5.jpg"/><Relationship Id="rId3" Type="http://schemas.openxmlformats.org/officeDocument/2006/relationships/image" Target="../media/image3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 txBox="1"/>
          <p:nvPr/>
        </p:nvSpPr>
        <p:spPr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/>
          </a:p>
        </p:txBody>
      </p:sp>
      <p:pic>
        <p:nvPicPr>
          <p:cNvPr descr="WelcomeIndustry_GettyImages-470224758.jpg" id="16" name="Google Shape;16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0388" y="2108200"/>
            <a:ext cx="5867400" cy="3911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38538" y="304800"/>
            <a:ext cx="4914900" cy="154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5_Title Slide">
  <p:cSld name="5_Title Slide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36800" y="304800"/>
            <a:ext cx="7687733" cy="15494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1"/>
          <p:cNvSpPr/>
          <p:nvPr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1"/>
          <p:cNvPicPr preferRelativeResize="0"/>
          <p:nvPr/>
        </p:nvPicPr>
        <p:blipFill rotWithShape="1">
          <a:blip r:embed="rId3">
            <a:alphaModFix/>
          </a:blip>
          <a:srcRect b="22232" l="1695" r="29999" t="9468"/>
          <a:stretch/>
        </p:blipFill>
        <p:spPr>
          <a:xfrm>
            <a:off x="2133600" y="2108200"/>
            <a:ext cx="7823200" cy="3911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86" name="Google Shape;86;p11"/>
          <p:cNvSpPr txBox="1"/>
          <p:nvPr/>
        </p:nvSpPr>
        <p:spPr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6_Title Slide">
  <p:cSld name="6_Title Slide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/>
          <p:nvPr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2"/>
          <p:cNvPicPr preferRelativeResize="0"/>
          <p:nvPr/>
        </p:nvPicPr>
        <p:blipFill rotWithShape="1">
          <a:blip r:embed="rId2">
            <a:alphaModFix/>
          </a:blip>
          <a:srcRect b="18178" l="11604" r="20654" t="14082"/>
          <a:stretch/>
        </p:blipFill>
        <p:spPr>
          <a:xfrm>
            <a:off x="2133600" y="2108200"/>
            <a:ext cx="7823200" cy="3911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90" name="Google Shape;9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87134" y="304800"/>
            <a:ext cx="6417733" cy="15494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2"/>
          <p:cNvSpPr txBox="1"/>
          <p:nvPr/>
        </p:nvSpPr>
        <p:spPr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7_Title Slide">
  <p:cSld name="7_Title Slide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/>
          <p:nvPr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13"/>
          <p:cNvPicPr preferRelativeResize="0"/>
          <p:nvPr/>
        </p:nvPicPr>
        <p:blipFill rotWithShape="1">
          <a:blip r:embed="rId2">
            <a:alphaModFix/>
          </a:blip>
          <a:srcRect b="43902" l="485" r="1755" t="7181"/>
          <a:stretch/>
        </p:blipFill>
        <p:spPr>
          <a:xfrm>
            <a:off x="2133600" y="2108200"/>
            <a:ext cx="7823200" cy="3911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95" name="Google Shape;9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0" y="304800"/>
            <a:ext cx="5892800" cy="15494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3"/>
          <p:cNvSpPr txBox="1"/>
          <p:nvPr/>
        </p:nvSpPr>
        <p:spPr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8_Title Slide">
  <p:cSld name="8_Title Slide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/>
          <p:nvPr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2">
            <a:alphaModFix/>
          </a:blip>
          <a:srcRect b="14267" l="20715" r="254" t="6701"/>
          <a:stretch/>
        </p:blipFill>
        <p:spPr>
          <a:xfrm>
            <a:off x="2133600" y="2116138"/>
            <a:ext cx="7823200" cy="3897312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0800" y="304800"/>
            <a:ext cx="4588933" cy="154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9_Title Slide">
  <p:cSld name="9_Title Slide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3600" y="304800"/>
            <a:ext cx="7823200" cy="154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5"/>
          <p:cNvSpPr/>
          <p:nvPr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15"/>
          <p:cNvPicPr preferRelativeResize="0"/>
          <p:nvPr/>
        </p:nvPicPr>
        <p:blipFill rotWithShape="1">
          <a:blip r:embed="rId3">
            <a:alphaModFix/>
          </a:blip>
          <a:srcRect b="12923" l="9970" r="1945" t="8789"/>
          <a:stretch/>
        </p:blipFill>
        <p:spPr>
          <a:xfrm>
            <a:off x="2133600" y="2108200"/>
            <a:ext cx="7823200" cy="3911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06" name="Google Shape;106;p15"/>
          <p:cNvSpPr txBox="1"/>
          <p:nvPr/>
        </p:nvSpPr>
        <p:spPr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0_Title Slide">
  <p:cSld name="10_Title Slide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/>
          <p:nvPr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16"/>
          <p:cNvPicPr preferRelativeResize="0"/>
          <p:nvPr/>
        </p:nvPicPr>
        <p:blipFill rotWithShape="1">
          <a:blip r:embed="rId2">
            <a:alphaModFix/>
          </a:blip>
          <a:srcRect b="8456" l="3918" r="7284" t="52081"/>
          <a:stretch/>
        </p:blipFill>
        <p:spPr>
          <a:xfrm>
            <a:off x="2133600" y="2108200"/>
            <a:ext cx="7823200" cy="3911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10" name="Google Shape;11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1200" y="304800"/>
            <a:ext cx="5994400" cy="156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 txBox="1"/>
          <p:nvPr/>
        </p:nvSpPr>
        <p:spPr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1_Title Slide">
  <p:cSld name="11_Title Slide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/>
          <p:nvPr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17"/>
          <p:cNvPicPr preferRelativeResize="0"/>
          <p:nvPr/>
        </p:nvPicPr>
        <p:blipFill rotWithShape="1">
          <a:blip r:embed="rId2">
            <a:alphaModFix/>
          </a:blip>
          <a:srcRect b="17249" l="4" r="19508" t="2264"/>
          <a:stretch/>
        </p:blipFill>
        <p:spPr>
          <a:xfrm>
            <a:off x="2133600" y="2108200"/>
            <a:ext cx="7823200" cy="3911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0" y="304800"/>
            <a:ext cx="6112933" cy="154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 txBox="1"/>
          <p:nvPr/>
        </p:nvSpPr>
        <p:spPr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2_Title Slide">
  <p:cSld name="12_Title Slide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/>
          <p:nvPr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18"/>
          <p:cNvPicPr preferRelativeResize="0"/>
          <p:nvPr/>
        </p:nvPicPr>
        <p:blipFill rotWithShape="1">
          <a:blip r:embed="rId2">
            <a:alphaModFix/>
          </a:blip>
          <a:srcRect b="13364" l="39520" r="86" t="16444"/>
          <a:stretch/>
        </p:blipFill>
        <p:spPr>
          <a:xfrm>
            <a:off x="2133600" y="2133600"/>
            <a:ext cx="7823200" cy="38862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20" name="Google Shape;12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57600" y="304800"/>
            <a:ext cx="4673600" cy="154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 txBox="1"/>
          <p:nvPr/>
        </p:nvSpPr>
        <p:spPr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3_Title Slide">
  <p:cSld name="13_Title Slide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/>
          <p:nvPr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50534" y="2108200"/>
            <a:ext cx="7789333" cy="3911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25" name="Google Shape;12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57600" y="304800"/>
            <a:ext cx="4673600" cy="154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 txBox="1"/>
          <p:nvPr/>
        </p:nvSpPr>
        <p:spPr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4_Title Slide">
  <p:cSld name="14_Title Slide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31534" y="304800"/>
            <a:ext cx="7128933" cy="161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/>
          <p:nvPr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" name="Google Shape;130;p20"/>
          <p:cNvPicPr preferRelativeResize="0"/>
          <p:nvPr/>
        </p:nvPicPr>
        <p:blipFill rotWithShape="1">
          <a:blip r:embed="rId3">
            <a:alphaModFix/>
          </a:blip>
          <a:srcRect b="13605" l="2728" r="3938" t="45723"/>
          <a:stretch/>
        </p:blipFill>
        <p:spPr>
          <a:xfrm>
            <a:off x="2133600" y="2108200"/>
            <a:ext cx="7823200" cy="3911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31" name="Google Shape;131;p20"/>
          <p:cNvSpPr txBox="1"/>
          <p:nvPr/>
        </p:nvSpPr>
        <p:spPr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Google Shape;19;p3"/>
          <p:cNvCxnSpPr/>
          <p:nvPr/>
        </p:nvCxnSpPr>
        <p:spPr>
          <a:xfrm>
            <a:off x="508000" y="381000"/>
            <a:ext cx="0" cy="5715000"/>
          </a:xfrm>
          <a:prstGeom prst="straightConnector1">
            <a:avLst/>
          </a:prstGeom>
          <a:noFill/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" name="Google Shape;20;p3"/>
          <p:cNvSpPr/>
          <p:nvPr/>
        </p:nvSpPr>
        <p:spPr>
          <a:xfrm>
            <a:off x="406400" y="152400"/>
            <a:ext cx="609600" cy="4572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609600" y="228600"/>
            <a:ext cx="20320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"/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" type="body"/>
          </p:nvPr>
        </p:nvSpPr>
        <p:spPr>
          <a:xfrm>
            <a:off x="609600" y="1295400"/>
            <a:ext cx="109728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5_Title Slide">
  <p:cSld name="15_Title Slide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/>
          <p:nvPr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21"/>
          <p:cNvPicPr preferRelativeResize="0"/>
          <p:nvPr/>
        </p:nvPicPr>
        <p:blipFill rotWithShape="1">
          <a:blip r:embed="rId2">
            <a:alphaModFix/>
          </a:blip>
          <a:srcRect b="6847" l="781" r="2045" t="44554"/>
          <a:stretch/>
        </p:blipFill>
        <p:spPr>
          <a:xfrm>
            <a:off x="2133600" y="2108200"/>
            <a:ext cx="7823200" cy="3911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35" name="Google Shape;13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0" y="304800"/>
            <a:ext cx="5875867" cy="154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/>
          <p:nvPr/>
        </p:nvSpPr>
        <p:spPr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6_Title Slide">
  <p:cSld name="16_Title Slide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40000" y="304800"/>
            <a:ext cx="6891867" cy="161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2"/>
          <p:cNvSpPr/>
          <p:nvPr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2"/>
          <p:cNvPicPr preferRelativeResize="0"/>
          <p:nvPr/>
        </p:nvPicPr>
        <p:blipFill rotWithShape="1">
          <a:blip r:embed="rId3">
            <a:alphaModFix/>
          </a:blip>
          <a:srcRect b="9178" l="1192" r="2440" t="47991"/>
          <a:stretch/>
        </p:blipFill>
        <p:spPr>
          <a:xfrm>
            <a:off x="2133600" y="2108200"/>
            <a:ext cx="7823200" cy="3911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41" name="Google Shape;141;p22"/>
          <p:cNvSpPr txBox="1"/>
          <p:nvPr/>
        </p:nvSpPr>
        <p:spPr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7_Title Slide">
  <p:cSld name="17_Title Slide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/>
          <p:nvPr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23"/>
          <p:cNvPicPr preferRelativeResize="0"/>
          <p:nvPr/>
        </p:nvPicPr>
        <p:blipFill rotWithShape="1">
          <a:blip r:embed="rId2">
            <a:alphaModFix/>
          </a:blip>
          <a:srcRect b="2836" l="374" r="1645" t="32275"/>
          <a:stretch/>
        </p:blipFill>
        <p:spPr>
          <a:xfrm>
            <a:off x="2133600" y="2108200"/>
            <a:ext cx="7823200" cy="3911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45" name="Google Shape;14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57600" y="304800"/>
            <a:ext cx="4758267" cy="154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3"/>
          <p:cNvSpPr txBox="1"/>
          <p:nvPr/>
        </p:nvSpPr>
        <p:spPr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8_Title Slide">
  <p:cSld name="18_Title Slide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/>
          <p:nvPr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24"/>
          <p:cNvPicPr preferRelativeResize="0"/>
          <p:nvPr/>
        </p:nvPicPr>
        <p:blipFill rotWithShape="1">
          <a:blip r:embed="rId2">
            <a:alphaModFix/>
          </a:blip>
          <a:srcRect b="15243" l="0" r="8482" t="44083"/>
          <a:stretch/>
        </p:blipFill>
        <p:spPr>
          <a:xfrm>
            <a:off x="2133600" y="2108200"/>
            <a:ext cx="7823200" cy="3911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50" name="Google Shape;15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4800" y="304800"/>
            <a:ext cx="6333067" cy="154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4"/>
          <p:cNvSpPr txBox="1"/>
          <p:nvPr/>
        </p:nvSpPr>
        <p:spPr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9_Title Slide">
  <p:cSld name="19_Title Slide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40000" y="304800"/>
            <a:ext cx="6858000" cy="154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5"/>
          <p:cNvSpPr/>
          <p:nvPr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25"/>
          <p:cNvPicPr preferRelativeResize="0"/>
          <p:nvPr/>
        </p:nvPicPr>
        <p:blipFill rotWithShape="1">
          <a:blip r:embed="rId3">
            <a:alphaModFix/>
          </a:blip>
          <a:srcRect b="8057" l="449" r="25703" t="18095"/>
          <a:stretch/>
        </p:blipFill>
        <p:spPr>
          <a:xfrm>
            <a:off x="2133600" y="2108200"/>
            <a:ext cx="7823200" cy="3911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56" name="Google Shape;156;p25"/>
          <p:cNvSpPr txBox="1"/>
          <p:nvPr/>
        </p:nvSpPr>
        <p:spPr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0_Title Slide">
  <p:cSld name="20_Title Slide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41600" y="304800"/>
            <a:ext cx="6790267" cy="154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6"/>
          <p:cNvSpPr/>
          <p:nvPr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26"/>
          <p:cNvPicPr preferRelativeResize="0"/>
          <p:nvPr/>
        </p:nvPicPr>
        <p:blipFill rotWithShape="1">
          <a:blip r:embed="rId3">
            <a:alphaModFix/>
          </a:blip>
          <a:srcRect b="20332" l="1346" r="27925" t="8939"/>
          <a:stretch/>
        </p:blipFill>
        <p:spPr>
          <a:xfrm>
            <a:off x="2133600" y="2116138"/>
            <a:ext cx="7823200" cy="3895725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61" name="Google Shape;161;p26"/>
          <p:cNvSpPr txBox="1"/>
          <p:nvPr/>
        </p:nvSpPr>
        <p:spPr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1_Title Slide">
  <p:cSld name="21_Title Slide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98133" y="304800"/>
            <a:ext cx="7958667" cy="154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7"/>
          <p:cNvSpPr/>
          <p:nvPr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27"/>
          <p:cNvPicPr preferRelativeResize="0"/>
          <p:nvPr/>
        </p:nvPicPr>
        <p:blipFill rotWithShape="1">
          <a:blip r:embed="rId3">
            <a:alphaModFix/>
          </a:blip>
          <a:srcRect b="22377" l="6061" r="9586" t="13354"/>
          <a:stretch/>
        </p:blipFill>
        <p:spPr>
          <a:xfrm>
            <a:off x="2133600" y="2108200"/>
            <a:ext cx="7823200" cy="3911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66" name="Google Shape;166;p27"/>
          <p:cNvSpPr txBox="1"/>
          <p:nvPr/>
        </p:nvSpPr>
        <p:spPr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Column_picture_text">
  <p:cSld name="2Column_picture_text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8" name="Google Shape;168;p28"/>
          <p:cNvCxnSpPr/>
          <p:nvPr/>
        </p:nvCxnSpPr>
        <p:spPr>
          <a:xfrm>
            <a:off x="508000" y="381000"/>
            <a:ext cx="0" cy="5715000"/>
          </a:xfrm>
          <a:prstGeom prst="straightConnector1">
            <a:avLst/>
          </a:prstGeom>
          <a:noFill/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9" name="Google Shape;169;p28"/>
          <p:cNvSpPr/>
          <p:nvPr/>
        </p:nvSpPr>
        <p:spPr>
          <a:xfrm>
            <a:off x="406400" y="152400"/>
            <a:ext cx="609600" cy="4572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8"/>
          <p:cNvSpPr/>
          <p:nvPr/>
        </p:nvSpPr>
        <p:spPr>
          <a:xfrm>
            <a:off x="609600" y="228600"/>
            <a:ext cx="20320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8"/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8"/>
          <p:cNvSpPr/>
          <p:nvPr/>
        </p:nvSpPr>
        <p:spPr>
          <a:xfrm>
            <a:off x="609600" y="995363"/>
            <a:ext cx="3962400" cy="16764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8"/>
          <p:cNvSpPr/>
          <p:nvPr/>
        </p:nvSpPr>
        <p:spPr>
          <a:xfrm>
            <a:off x="4978400" y="995363"/>
            <a:ext cx="3962400" cy="16764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8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5" name="Google Shape;175;p28"/>
          <p:cNvSpPr txBox="1"/>
          <p:nvPr>
            <p:ph idx="1" type="body"/>
          </p:nvPr>
        </p:nvSpPr>
        <p:spPr>
          <a:xfrm>
            <a:off x="609600" y="2824482"/>
            <a:ext cx="3962400" cy="32715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30200" lvl="0" marL="45720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spcBef>
                <a:spcPts val="28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Courier New"/>
              <a:buChar char="o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spcBef>
                <a:spcPts val="24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6" name="Google Shape;176;p28"/>
          <p:cNvSpPr/>
          <p:nvPr>
            <p:ph idx="2" type="pic"/>
          </p:nvPr>
        </p:nvSpPr>
        <p:spPr>
          <a:xfrm>
            <a:off x="812800" y="1148081"/>
            <a:ext cx="3556000" cy="13716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7" name="Google Shape;177;p28"/>
          <p:cNvSpPr txBox="1"/>
          <p:nvPr>
            <p:ph idx="3" type="body"/>
          </p:nvPr>
        </p:nvSpPr>
        <p:spPr>
          <a:xfrm>
            <a:off x="4978400" y="2824482"/>
            <a:ext cx="3962400" cy="32715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30200" lvl="0" marL="45720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spcBef>
                <a:spcPts val="28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Courier New"/>
              <a:buChar char="o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spcBef>
                <a:spcPts val="24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8" name="Google Shape;178;p28"/>
          <p:cNvSpPr/>
          <p:nvPr>
            <p:ph idx="4" type="pic"/>
          </p:nvPr>
        </p:nvSpPr>
        <p:spPr>
          <a:xfrm>
            <a:off x="5181600" y="1148081"/>
            <a:ext cx="3556000" cy="13716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9" name="Google Shape;179;p28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Column_picture_text">
  <p:cSld name="3Column_picture_text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1" name="Google Shape;181;p29"/>
          <p:cNvCxnSpPr/>
          <p:nvPr/>
        </p:nvCxnSpPr>
        <p:spPr>
          <a:xfrm>
            <a:off x="508000" y="381000"/>
            <a:ext cx="0" cy="5715000"/>
          </a:xfrm>
          <a:prstGeom prst="straightConnector1">
            <a:avLst/>
          </a:prstGeom>
          <a:noFill/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2" name="Google Shape;182;p29"/>
          <p:cNvSpPr/>
          <p:nvPr/>
        </p:nvSpPr>
        <p:spPr>
          <a:xfrm>
            <a:off x="406400" y="152400"/>
            <a:ext cx="609600" cy="4572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9"/>
          <p:cNvSpPr/>
          <p:nvPr/>
        </p:nvSpPr>
        <p:spPr>
          <a:xfrm>
            <a:off x="609600" y="228600"/>
            <a:ext cx="20320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9"/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9"/>
          <p:cNvSpPr/>
          <p:nvPr/>
        </p:nvSpPr>
        <p:spPr>
          <a:xfrm>
            <a:off x="609600" y="995363"/>
            <a:ext cx="3556000" cy="16764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9"/>
          <p:cNvSpPr/>
          <p:nvPr/>
        </p:nvSpPr>
        <p:spPr>
          <a:xfrm>
            <a:off x="4470400" y="990600"/>
            <a:ext cx="3556000" cy="16764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9"/>
          <p:cNvSpPr/>
          <p:nvPr/>
        </p:nvSpPr>
        <p:spPr>
          <a:xfrm>
            <a:off x="8331200" y="995363"/>
            <a:ext cx="3556000" cy="16764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9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9" name="Google Shape;189;p29"/>
          <p:cNvSpPr txBox="1"/>
          <p:nvPr>
            <p:ph idx="1" type="body"/>
          </p:nvPr>
        </p:nvSpPr>
        <p:spPr>
          <a:xfrm>
            <a:off x="609600" y="2824482"/>
            <a:ext cx="3556000" cy="32715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30200" lvl="0" marL="45720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spcBef>
                <a:spcPts val="28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Courier New"/>
              <a:buChar char="o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spcBef>
                <a:spcPts val="24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0" name="Google Shape;190;p29"/>
          <p:cNvSpPr/>
          <p:nvPr>
            <p:ph idx="2" type="pic"/>
          </p:nvPr>
        </p:nvSpPr>
        <p:spPr>
          <a:xfrm>
            <a:off x="812800" y="1148081"/>
            <a:ext cx="3149600" cy="13716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1" name="Google Shape;191;p29"/>
          <p:cNvSpPr/>
          <p:nvPr>
            <p:ph idx="3" type="pic"/>
          </p:nvPr>
        </p:nvSpPr>
        <p:spPr>
          <a:xfrm>
            <a:off x="4673600" y="1143000"/>
            <a:ext cx="3149600" cy="13716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2" name="Google Shape;192;p29"/>
          <p:cNvSpPr/>
          <p:nvPr>
            <p:ph idx="4" type="pic"/>
          </p:nvPr>
        </p:nvSpPr>
        <p:spPr>
          <a:xfrm>
            <a:off x="8534400" y="1148080"/>
            <a:ext cx="3149600" cy="13716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3" name="Google Shape;193;p29"/>
          <p:cNvSpPr txBox="1"/>
          <p:nvPr>
            <p:ph idx="5" type="body"/>
          </p:nvPr>
        </p:nvSpPr>
        <p:spPr>
          <a:xfrm>
            <a:off x="4470400" y="2824481"/>
            <a:ext cx="3556000" cy="327151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30200" lvl="0" marL="45720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spcBef>
                <a:spcPts val="28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Courier New"/>
              <a:buChar char="o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spcBef>
                <a:spcPts val="24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4" name="Google Shape;194;p29"/>
          <p:cNvSpPr txBox="1"/>
          <p:nvPr>
            <p:ph idx="6" type="body"/>
          </p:nvPr>
        </p:nvSpPr>
        <p:spPr>
          <a:xfrm>
            <a:off x="8331200" y="2819401"/>
            <a:ext cx="3556000" cy="3276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30200" lvl="0" marL="45720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spcBef>
                <a:spcPts val="28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Courier New"/>
              <a:buChar char="o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spcBef>
                <a:spcPts val="24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5" name="Google Shape;195;p29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large image">
  <p:cSld name="Title_large image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7" name="Google Shape;197;p30"/>
          <p:cNvCxnSpPr/>
          <p:nvPr/>
        </p:nvCxnSpPr>
        <p:spPr>
          <a:xfrm>
            <a:off x="508000" y="381000"/>
            <a:ext cx="0" cy="5715000"/>
          </a:xfrm>
          <a:prstGeom prst="straightConnector1">
            <a:avLst/>
          </a:prstGeom>
          <a:noFill/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8" name="Google Shape;198;p30"/>
          <p:cNvSpPr/>
          <p:nvPr/>
        </p:nvSpPr>
        <p:spPr>
          <a:xfrm>
            <a:off x="406400" y="152400"/>
            <a:ext cx="609600" cy="4572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30"/>
          <p:cNvSpPr/>
          <p:nvPr/>
        </p:nvSpPr>
        <p:spPr>
          <a:xfrm>
            <a:off x="609600" y="228600"/>
            <a:ext cx="20320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30"/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30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2" name="Google Shape;202;p30"/>
          <p:cNvSpPr/>
          <p:nvPr>
            <p:ph idx="2" type="pic"/>
          </p:nvPr>
        </p:nvSpPr>
        <p:spPr>
          <a:xfrm>
            <a:off x="609600" y="1295400"/>
            <a:ext cx="109728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3" name="Google Shape;203;p30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_picture">
  <p:cSld name="Content_pictur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oogle Shape;27;p4"/>
          <p:cNvCxnSpPr/>
          <p:nvPr/>
        </p:nvCxnSpPr>
        <p:spPr>
          <a:xfrm>
            <a:off x="508000" y="381000"/>
            <a:ext cx="0" cy="5715000"/>
          </a:xfrm>
          <a:prstGeom prst="straightConnector1">
            <a:avLst/>
          </a:prstGeom>
          <a:noFill/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" name="Google Shape;28;p4"/>
          <p:cNvSpPr/>
          <p:nvPr/>
        </p:nvSpPr>
        <p:spPr>
          <a:xfrm>
            <a:off x="406400" y="152400"/>
            <a:ext cx="609600" cy="4572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4"/>
          <p:cNvSpPr/>
          <p:nvPr/>
        </p:nvSpPr>
        <p:spPr>
          <a:xfrm>
            <a:off x="609600" y="228600"/>
            <a:ext cx="20320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4"/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4"/>
          <p:cNvSpPr/>
          <p:nvPr/>
        </p:nvSpPr>
        <p:spPr>
          <a:xfrm>
            <a:off x="7315200" y="1295400"/>
            <a:ext cx="4470400" cy="26670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4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4"/>
          <p:cNvSpPr txBox="1"/>
          <p:nvPr>
            <p:ph idx="1" type="body"/>
          </p:nvPr>
        </p:nvSpPr>
        <p:spPr>
          <a:xfrm>
            <a:off x="609600" y="1295401"/>
            <a:ext cx="65024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4"/>
          <p:cNvSpPr/>
          <p:nvPr>
            <p:ph idx="2" type="pic"/>
          </p:nvPr>
        </p:nvSpPr>
        <p:spPr>
          <a:xfrm>
            <a:off x="7518400" y="1447800"/>
            <a:ext cx="4064000" cy="23622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4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and Content">
  <p:cSld name="1_Title and Content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1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6" name="Google Shape;206;p31"/>
          <p:cNvSpPr txBox="1"/>
          <p:nvPr>
            <p:ph idx="1" type="body"/>
          </p:nvPr>
        </p:nvSpPr>
        <p:spPr>
          <a:xfrm>
            <a:off x="609600" y="2362201"/>
            <a:ext cx="10972800" cy="3763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7" name="Google Shape;207;p31"/>
          <p:cNvSpPr txBox="1"/>
          <p:nvPr>
            <p:ph idx="2" type="body"/>
          </p:nvPr>
        </p:nvSpPr>
        <p:spPr>
          <a:xfrm>
            <a:off x="609600" y="1524001"/>
            <a:ext cx="10972800" cy="761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EA5E2F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8" name="Google Shape;208;p31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3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3" name="Google Shape;213;p33"/>
          <p:cNvSpPr txBox="1"/>
          <p:nvPr>
            <p:ph idx="1" type="body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EA5E2F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EA5E2F"/>
              </a:buClr>
              <a:buSzPts val="2800"/>
              <a:buFont typeface="Courier New"/>
              <a:buChar char="o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EA5E2F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EA5E2F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4" name="Google Shape;214;p33"/>
          <p:cNvSpPr txBox="1"/>
          <p:nvPr>
            <p:ph idx="2" type="body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Noto Sans Symbols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5" name="Google Shape;215;p33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4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8" name="Google Shape;218;p34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rgbClr val="EA5E2F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rgbClr val="EA5E2F"/>
              </a:buClr>
              <a:buSzPts val="2800"/>
              <a:buFont typeface="Courier New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rgbClr val="EA5E2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rgbClr val="EA5E2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9" name="Google Shape;219;p34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Courier New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Noto Sans Symbols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EA5E2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0" name="Google Shape;220;p34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5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3" name="Google Shape;223;p35"/>
          <p:cNvSpPr txBox="1"/>
          <p:nvPr>
            <p:ph idx="1" type="body"/>
          </p:nvPr>
        </p:nvSpPr>
        <p:spPr>
          <a:xfrm rot="5400000">
            <a:off x="3695700" y="-1790700"/>
            <a:ext cx="480060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4" name="Google Shape;224;p35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6"/>
          <p:cNvSpPr txBox="1"/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7" name="Google Shape;227;p36"/>
          <p:cNvSpPr txBox="1"/>
          <p:nvPr>
            <p:ph idx="1" type="body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8" name="Google Shape;228;p36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_2_picture">
  <p:cSld name="Content_2_picture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5"/>
          <p:cNvCxnSpPr/>
          <p:nvPr/>
        </p:nvCxnSpPr>
        <p:spPr>
          <a:xfrm>
            <a:off x="508000" y="381000"/>
            <a:ext cx="0" cy="5715000"/>
          </a:xfrm>
          <a:prstGeom prst="straightConnector1">
            <a:avLst/>
          </a:prstGeom>
          <a:noFill/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" name="Google Shape;38;p5"/>
          <p:cNvSpPr/>
          <p:nvPr/>
        </p:nvSpPr>
        <p:spPr>
          <a:xfrm>
            <a:off x="406400" y="152400"/>
            <a:ext cx="609600" cy="4572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5"/>
          <p:cNvSpPr/>
          <p:nvPr/>
        </p:nvSpPr>
        <p:spPr>
          <a:xfrm>
            <a:off x="609600" y="228600"/>
            <a:ext cx="20320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5"/>
          <p:cNvSpPr/>
          <p:nvPr/>
        </p:nvSpPr>
        <p:spPr>
          <a:xfrm>
            <a:off x="7315200" y="1295400"/>
            <a:ext cx="4470400" cy="21336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5"/>
          <p:cNvSpPr/>
          <p:nvPr/>
        </p:nvSpPr>
        <p:spPr>
          <a:xfrm>
            <a:off x="7315200" y="3581400"/>
            <a:ext cx="4470400" cy="21336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5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Google Shape;44;p5"/>
          <p:cNvSpPr txBox="1"/>
          <p:nvPr>
            <p:ph idx="1" type="body"/>
          </p:nvPr>
        </p:nvSpPr>
        <p:spPr>
          <a:xfrm>
            <a:off x="609600" y="1295401"/>
            <a:ext cx="65024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5"/>
          <p:cNvSpPr/>
          <p:nvPr>
            <p:ph idx="2" type="pic"/>
          </p:nvPr>
        </p:nvSpPr>
        <p:spPr>
          <a:xfrm>
            <a:off x="7518400" y="1447800"/>
            <a:ext cx="4064000" cy="18288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5"/>
          <p:cNvSpPr/>
          <p:nvPr>
            <p:ph idx="3" type="pic"/>
          </p:nvPr>
        </p:nvSpPr>
        <p:spPr>
          <a:xfrm>
            <a:off x="7518400" y="3733800"/>
            <a:ext cx="4064000" cy="18288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5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_3_picture">
  <p:cSld name="Content_3_picture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Google Shape;49;p6"/>
          <p:cNvCxnSpPr/>
          <p:nvPr/>
        </p:nvCxnSpPr>
        <p:spPr>
          <a:xfrm>
            <a:off x="508000" y="381000"/>
            <a:ext cx="0" cy="5715000"/>
          </a:xfrm>
          <a:prstGeom prst="straightConnector1">
            <a:avLst/>
          </a:prstGeom>
          <a:noFill/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" name="Google Shape;50;p6"/>
          <p:cNvSpPr/>
          <p:nvPr/>
        </p:nvSpPr>
        <p:spPr>
          <a:xfrm>
            <a:off x="406400" y="152400"/>
            <a:ext cx="609600" cy="4572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A5E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6"/>
          <p:cNvSpPr/>
          <p:nvPr/>
        </p:nvSpPr>
        <p:spPr>
          <a:xfrm>
            <a:off x="609600" y="228600"/>
            <a:ext cx="20320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6"/>
          <p:cNvSpPr/>
          <p:nvPr/>
        </p:nvSpPr>
        <p:spPr>
          <a:xfrm>
            <a:off x="7315200" y="990600"/>
            <a:ext cx="3962400" cy="16764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6"/>
          <p:cNvSpPr/>
          <p:nvPr/>
        </p:nvSpPr>
        <p:spPr>
          <a:xfrm>
            <a:off x="7315200" y="2743200"/>
            <a:ext cx="3962400" cy="16764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6"/>
          <p:cNvSpPr/>
          <p:nvPr/>
        </p:nvSpPr>
        <p:spPr>
          <a:xfrm>
            <a:off x="7315200" y="4495800"/>
            <a:ext cx="3962400" cy="16764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6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6"/>
          <p:cNvSpPr txBox="1"/>
          <p:nvPr>
            <p:ph idx="1" type="body"/>
          </p:nvPr>
        </p:nvSpPr>
        <p:spPr>
          <a:xfrm>
            <a:off x="609600" y="1295401"/>
            <a:ext cx="65024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6"/>
          <p:cNvSpPr/>
          <p:nvPr>
            <p:ph idx="2" type="pic"/>
          </p:nvPr>
        </p:nvSpPr>
        <p:spPr>
          <a:xfrm>
            <a:off x="7518400" y="1143000"/>
            <a:ext cx="3556000" cy="13716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6"/>
          <p:cNvSpPr/>
          <p:nvPr>
            <p:ph idx="3" type="pic"/>
          </p:nvPr>
        </p:nvSpPr>
        <p:spPr>
          <a:xfrm>
            <a:off x="7518400" y="2895600"/>
            <a:ext cx="3556000" cy="13716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6"/>
          <p:cNvSpPr/>
          <p:nvPr>
            <p:ph idx="4" type="pic"/>
          </p:nvPr>
        </p:nvSpPr>
        <p:spPr>
          <a:xfrm>
            <a:off x="7518400" y="4648200"/>
            <a:ext cx="3556000" cy="13716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Slide">
  <p:cSld name="1_Title Slid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/>
          <p:nvPr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" name="Google Shape;64;p7"/>
          <p:cNvPicPr preferRelativeResize="0"/>
          <p:nvPr/>
        </p:nvPicPr>
        <p:blipFill rotWithShape="1">
          <a:blip r:embed="rId2">
            <a:alphaModFix/>
          </a:blip>
          <a:srcRect b="3800" l="9039" r="3634" t="9232"/>
          <a:stretch/>
        </p:blipFill>
        <p:spPr>
          <a:xfrm>
            <a:off x="2133600" y="2108200"/>
            <a:ext cx="7823200" cy="3911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65" name="Google Shape;6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54400" y="304800"/>
            <a:ext cx="5486400" cy="1549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 txBox="1"/>
          <p:nvPr/>
        </p:nvSpPr>
        <p:spPr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Slide">
  <p:cSld name="2_Title Slide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41600" y="304800"/>
            <a:ext cx="6908800" cy="15494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8"/>
          <p:cNvSpPr/>
          <p:nvPr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" name="Google Shape;70;p8"/>
          <p:cNvPicPr preferRelativeResize="0"/>
          <p:nvPr/>
        </p:nvPicPr>
        <p:blipFill rotWithShape="1">
          <a:blip r:embed="rId3">
            <a:alphaModFix/>
          </a:blip>
          <a:srcRect b="11445" l="6761" r="1024" t="6297"/>
          <a:stretch/>
        </p:blipFill>
        <p:spPr>
          <a:xfrm>
            <a:off x="2133600" y="2133600"/>
            <a:ext cx="7823200" cy="38862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71" name="Google Shape;71;p8"/>
          <p:cNvSpPr txBox="1"/>
          <p:nvPr/>
        </p:nvSpPr>
        <p:spPr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le Slide">
  <p:cSld name="3_Title Slide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/>
          <p:nvPr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" name="Google Shape;74;p9"/>
          <p:cNvPicPr preferRelativeResize="0"/>
          <p:nvPr/>
        </p:nvPicPr>
        <p:blipFill rotWithShape="1">
          <a:blip r:embed="rId2">
            <a:alphaModFix/>
          </a:blip>
          <a:srcRect b="1858" l="1855" r="1333" t="2802"/>
          <a:stretch/>
        </p:blipFill>
        <p:spPr>
          <a:xfrm>
            <a:off x="2133600" y="2108200"/>
            <a:ext cx="7823200" cy="3911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75" name="Google Shape;7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8867" y="304800"/>
            <a:ext cx="5774267" cy="15494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9"/>
          <p:cNvSpPr txBox="1"/>
          <p:nvPr/>
        </p:nvSpPr>
        <p:spPr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Title Slide">
  <p:cSld name="4_Title Slide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/>
          <p:nvPr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" name="Google Shape;79;p10"/>
          <p:cNvPicPr preferRelativeResize="0"/>
          <p:nvPr/>
        </p:nvPicPr>
        <p:blipFill rotWithShape="1">
          <a:blip r:embed="rId2">
            <a:alphaModFix/>
          </a:blip>
          <a:srcRect b="13461" l="1378" r="2625" t="22548"/>
          <a:stretch/>
        </p:blipFill>
        <p:spPr>
          <a:xfrm>
            <a:off x="2133600" y="2108200"/>
            <a:ext cx="7823200" cy="3911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80" name="Google Shape;8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46400" y="304800"/>
            <a:ext cx="6079067" cy="15494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0"/>
          <p:cNvSpPr txBox="1"/>
          <p:nvPr/>
        </p:nvSpPr>
        <p:spPr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Copyright 2017 by the National Restaurant Association Educational Foundation (NRAEF). All rights reserved.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36" Type="http://schemas.openxmlformats.org/officeDocument/2006/relationships/theme" Target="../theme/theme2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09600" y="1295400"/>
            <a:ext cx="109728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spcBef>
                <a:spcPts val="280"/>
              </a:spcBef>
              <a:spcAft>
                <a:spcPts val="0"/>
              </a:spcAft>
              <a:buClr>
                <a:srgbClr val="EA5E2F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EA5E2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rgbClr val="EA5E2F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rgbClr val="EA5E2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jpg"/><Relationship Id="rId4" Type="http://schemas.openxmlformats.org/officeDocument/2006/relationships/image" Target="../media/image3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1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youtube.com/watch?v=FD2kUmY6Zgk" TargetMode="External"/><Relationship Id="rId4" Type="http://schemas.openxmlformats.org/officeDocument/2006/relationships/image" Target="../media/image60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8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5" Type="http://schemas.openxmlformats.org/officeDocument/2006/relationships/image" Target="../media/image75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9.jpg"/><Relationship Id="rId4" Type="http://schemas.openxmlformats.org/officeDocument/2006/relationships/image" Target="../media/image59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8.jpg"/><Relationship Id="rId4" Type="http://schemas.openxmlformats.org/officeDocument/2006/relationships/image" Target="../media/image67.jpg"/><Relationship Id="rId5" Type="http://schemas.openxmlformats.org/officeDocument/2006/relationships/image" Target="../media/image62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7.jpg"/><Relationship Id="rId4" Type="http://schemas.openxmlformats.org/officeDocument/2006/relationships/image" Target="../media/image63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youtube.com/watch?v=17K-qw6yhao" TargetMode="External"/><Relationship Id="rId4" Type="http://schemas.openxmlformats.org/officeDocument/2006/relationships/image" Target="../media/image5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6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RESTAURANT SEGMENTS</a:t>
            </a:r>
            <a:endParaRPr/>
          </a:p>
        </p:txBody>
      </p:sp>
      <p:sp>
        <p:nvSpPr>
          <p:cNvPr id="304" name="Google Shape;304;p46"/>
          <p:cNvSpPr txBox="1"/>
          <p:nvPr>
            <p:ph idx="1" type="body"/>
          </p:nvPr>
        </p:nvSpPr>
        <p:spPr>
          <a:xfrm>
            <a:off x="609600" y="1295401"/>
            <a:ext cx="65024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Family dining full-service</a:t>
            </a:r>
            <a:endParaRPr sz="3000"/>
          </a:p>
          <a:p>
            <a:pPr indent="-3619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Casual dining full-service</a:t>
            </a:r>
            <a:endParaRPr sz="3000"/>
          </a:p>
          <a:p>
            <a:pPr indent="-3619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Fine dining full-service</a:t>
            </a:r>
            <a:endParaRPr sz="3000"/>
          </a:p>
          <a:p>
            <a:pPr indent="-3619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Quick-service</a:t>
            </a:r>
            <a:endParaRPr sz="3000"/>
          </a:p>
          <a:p>
            <a:pPr indent="-3619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Quick-casual</a:t>
            </a:r>
            <a:endParaRPr sz="3000"/>
          </a:p>
          <a:p>
            <a:pPr indent="-3619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Food trucks (mobil</a:t>
            </a:r>
            <a:r>
              <a:rPr lang="en-US" sz="3000"/>
              <a:t>e) </a:t>
            </a:r>
            <a:endParaRPr sz="3000"/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4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6474" l="0" r="0" t="6474"/>
          <a:stretch/>
        </p:blipFill>
        <p:spPr>
          <a:xfrm>
            <a:off x="7518400" y="1447800"/>
            <a:ext cx="4064000" cy="23622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7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RESTAURANT CONCEPT</a:t>
            </a:r>
            <a:endParaRPr/>
          </a:p>
        </p:txBody>
      </p:sp>
      <p:sp>
        <p:nvSpPr>
          <p:cNvPr id="311" name="Google Shape;311;p47"/>
          <p:cNvSpPr txBox="1"/>
          <p:nvPr>
            <p:ph idx="1" type="body"/>
          </p:nvPr>
        </p:nvSpPr>
        <p:spPr>
          <a:xfrm>
            <a:off x="609600" y="1295401"/>
            <a:ext cx="65024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Unique combination of:</a:t>
            </a:r>
            <a:endParaRPr sz="3000"/>
          </a:p>
          <a:p>
            <a:pPr indent="-361950" lvl="1" marL="7429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Courier New"/>
              <a:buChar char="o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Menu offerings</a:t>
            </a:r>
            <a:endParaRPr sz="3000"/>
          </a:p>
          <a:p>
            <a:pPr indent="-361950" lvl="1" marL="7429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Courier New"/>
              <a:buChar char="o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Pricing</a:t>
            </a:r>
            <a:endParaRPr sz="3000"/>
          </a:p>
          <a:p>
            <a:pPr indent="-361950" lvl="1" marL="7429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Courier New"/>
              <a:buChar char="o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Service style</a:t>
            </a:r>
            <a:endParaRPr sz="3000"/>
          </a:p>
          <a:p>
            <a:pPr indent="-361950" lvl="1" marL="7429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Courier New"/>
              <a:buChar char="o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Ambiance</a:t>
            </a:r>
            <a:endParaRPr sz="3000"/>
          </a:p>
          <a:p>
            <a:pPr indent="-361950" lvl="1" marL="7429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Courier New"/>
              <a:buChar char="o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Décor</a:t>
            </a:r>
            <a:endParaRPr sz="3000"/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" name="Google Shape;312;p4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6250" l="0" r="0" t="16250"/>
          <a:stretch/>
        </p:blipFill>
        <p:spPr>
          <a:xfrm>
            <a:off x="7518400" y="1447800"/>
            <a:ext cx="4064000" cy="18288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3" name="Google Shape;313;p47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16250" l="0" r="0" t="16250"/>
          <a:stretch/>
        </p:blipFill>
        <p:spPr>
          <a:xfrm>
            <a:off x="7518400" y="3733800"/>
            <a:ext cx="4064000" cy="18288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4" name="Google Shape;314;p47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rgbClr val="4EC1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8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RESTAURANT SEGMENTS: FAMILY DINING FULL-SERVICE RESTAURANT</a:t>
            </a:r>
            <a:endParaRPr/>
          </a:p>
        </p:txBody>
      </p:sp>
      <p:sp>
        <p:nvSpPr>
          <p:cNvPr id="320" name="Google Shape;320;p48"/>
          <p:cNvSpPr txBox="1"/>
          <p:nvPr>
            <p:ph idx="1" type="body"/>
          </p:nvPr>
        </p:nvSpPr>
        <p:spPr>
          <a:xfrm>
            <a:off x="609600" y="1295401"/>
            <a:ext cx="65024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38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Service at table</a:t>
            </a:r>
            <a:endParaRPr sz="2400"/>
          </a:p>
          <a:p>
            <a:pPr indent="-3238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Guest sits while ordering</a:t>
            </a:r>
            <a:endParaRPr sz="2400"/>
          </a:p>
          <a:p>
            <a:pPr indent="-3238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Payment after meal</a:t>
            </a:r>
            <a:endParaRPr sz="2400"/>
          </a:p>
          <a:p>
            <a:pPr indent="-3238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Menu emphasis = families</a:t>
            </a:r>
            <a:endParaRPr sz="2400"/>
          </a:p>
          <a:p>
            <a:pPr indent="-1714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Average check: $10 or less</a:t>
            </a:r>
            <a:endParaRPr sz="2400"/>
          </a:p>
          <a:p>
            <a:pPr indent="-1714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Example: Denny’s</a:t>
            </a:r>
            <a:endParaRPr sz="2400"/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4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6335" l="0" r="0" t="6335"/>
          <a:stretch/>
        </p:blipFill>
        <p:spPr>
          <a:xfrm>
            <a:off x="7518400" y="1447800"/>
            <a:ext cx="4064000" cy="23622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2" name="Google Shape;322;p48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rgbClr val="4EC1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9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RESTAURANT SEGMENTS: CASUAL DINING FULL-SERVICE RESTAURANT</a:t>
            </a:r>
            <a:endParaRPr/>
          </a:p>
        </p:txBody>
      </p:sp>
      <p:sp>
        <p:nvSpPr>
          <p:cNvPr id="328" name="Google Shape;328;p49"/>
          <p:cNvSpPr txBox="1"/>
          <p:nvPr>
            <p:ph idx="1" type="body"/>
          </p:nvPr>
        </p:nvSpPr>
        <p:spPr>
          <a:xfrm>
            <a:off x="609600" y="1295401"/>
            <a:ext cx="65024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38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Service at table</a:t>
            </a:r>
            <a:endParaRPr sz="2400"/>
          </a:p>
          <a:p>
            <a:pPr indent="-3238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Guest sits while ordering</a:t>
            </a:r>
            <a:endParaRPr sz="2400"/>
          </a:p>
          <a:p>
            <a:pPr indent="-3238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Payment after meal</a:t>
            </a:r>
            <a:endParaRPr sz="2400"/>
          </a:p>
          <a:p>
            <a:pPr indent="-3238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Cooked to order</a:t>
            </a:r>
            <a:endParaRPr sz="2400"/>
          </a:p>
          <a:p>
            <a:pPr indent="-1714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Average check: $10–$25</a:t>
            </a:r>
            <a:endParaRPr sz="2400"/>
          </a:p>
          <a:p>
            <a:pPr indent="-1714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Example: Buffalo Wild Wings</a:t>
            </a:r>
            <a:r>
              <a:rPr lang="en-US" sz="2400"/>
              <a:t>, Chili’s</a:t>
            </a:r>
            <a:endParaRPr sz="2400"/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p4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6454" l="0" r="0" t="6454"/>
          <a:stretch/>
        </p:blipFill>
        <p:spPr>
          <a:xfrm>
            <a:off x="7518400" y="1447800"/>
            <a:ext cx="4064000" cy="23622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0" name="Google Shape;330;p49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rgbClr val="4EC1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0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RESTAURANT SEGMENTS: FINE DINING FULL-SERVICE RESTAURANT</a:t>
            </a:r>
            <a:endParaRPr/>
          </a:p>
        </p:txBody>
      </p:sp>
      <p:sp>
        <p:nvSpPr>
          <p:cNvPr id="336" name="Google Shape;336;p50"/>
          <p:cNvSpPr txBox="1"/>
          <p:nvPr>
            <p:ph idx="1" type="body"/>
          </p:nvPr>
        </p:nvSpPr>
        <p:spPr>
          <a:xfrm>
            <a:off x="609600" y="1295401"/>
            <a:ext cx="65024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38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Service at table</a:t>
            </a:r>
            <a:endParaRPr sz="2400"/>
          </a:p>
          <a:p>
            <a:pPr indent="-3238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Guest sits while ordering</a:t>
            </a:r>
            <a:endParaRPr sz="2400"/>
          </a:p>
          <a:p>
            <a:pPr indent="-3238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Payment after meal</a:t>
            </a:r>
            <a:endParaRPr sz="2400"/>
          </a:p>
          <a:p>
            <a:pPr indent="-3238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Intricate dishes</a:t>
            </a:r>
            <a:endParaRPr sz="2400"/>
          </a:p>
          <a:p>
            <a:pPr indent="-3238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Tableware is high quality</a:t>
            </a:r>
            <a:endParaRPr sz="2400"/>
          </a:p>
          <a:p>
            <a:pPr indent="-1714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Average check: $25 or more</a:t>
            </a:r>
            <a:endParaRPr sz="2400"/>
          </a:p>
          <a:p>
            <a:pPr indent="-1714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Example: Ruth’s Chris Steak House</a:t>
            </a:r>
            <a:endParaRPr sz="2400"/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7" name="Google Shape;337;p5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6405" l="0" r="0" t="6405"/>
          <a:stretch/>
        </p:blipFill>
        <p:spPr>
          <a:xfrm>
            <a:off x="7518400" y="1447800"/>
            <a:ext cx="4064000" cy="23622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8" name="Google Shape;338;p50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rgbClr val="4EC1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1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RESTAURANT SEGMENTS: QUICK-SERVICE RESTAURANT (A.K.A. FAST-FOOD RESTAURANT)</a:t>
            </a:r>
            <a:endParaRPr/>
          </a:p>
        </p:txBody>
      </p:sp>
      <p:sp>
        <p:nvSpPr>
          <p:cNvPr id="344" name="Google Shape;344;p51"/>
          <p:cNvSpPr txBox="1"/>
          <p:nvPr>
            <p:ph idx="1" type="body"/>
          </p:nvPr>
        </p:nvSpPr>
        <p:spPr>
          <a:xfrm>
            <a:off x="609600" y="1295401"/>
            <a:ext cx="65024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Guest orders at counter/window</a:t>
            </a:r>
            <a:endParaRPr sz="3000"/>
          </a:p>
          <a:p>
            <a:pPr indent="-3619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Pay before eating</a:t>
            </a:r>
            <a:endParaRPr sz="3000"/>
          </a:p>
          <a:p>
            <a:pPr indent="-3619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Take out, eat in, or delivery</a:t>
            </a:r>
            <a:endParaRPr sz="3000"/>
          </a:p>
          <a:p>
            <a:pPr indent="-3619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Snack or beverage bars</a:t>
            </a:r>
            <a:endParaRPr sz="3000"/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Average check: $3–$6</a:t>
            </a:r>
            <a:endParaRPr sz="3000"/>
          </a:p>
          <a:p>
            <a:pPr indent="-1714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Example: McDonald’s</a:t>
            </a:r>
            <a:endParaRPr sz="3000"/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51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rgbClr val="4EC1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46" name="Google Shape;346;p5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6405" l="0" r="0" t="6405"/>
          <a:stretch/>
        </p:blipFill>
        <p:spPr>
          <a:xfrm>
            <a:off x="7518400" y="1447800"/>
            <a:ext cx="4064000" cy="23622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2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RESTAURANT SEGMENTS: QUICK-CASUAL RESTAURANT</a:t>
            </a:r>
            <a:endParaRPr/>
          </a:p>
        </p:txBody>
      </p:sp>
      <p:sp>
        <p:nvSpPr>
          <p:cNvPr id="352" name="Google Shape;352;p52"/>
          <p:cNvSpPr txBox="1"/>
          <p:nvPr>
            <p:ph idx="1" type="body"/>
          </p:nvPr>
        </p:nvSpPr>
        <p:spPr>
          <a:xfrm>
            <a:off x="609600" y="1295401"/>
            <a:ext cx="65024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38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Guest orders at counter/window</a:t>
            </a:r>
            <a:endParaRPr sz="2400"/>
          </a:p>
          <a:p>
            <a:pPr indent="-3238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Pay before eating</a:t>
            </a:r>
            <a:endParaRPr sz="2400"/>
          </a:p>
          <a:p>
            <a:pPr indent="-3238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Freshly prepared with high-quality ingredients</a:t>
            </a:r>
            <a:endParaRPr sz="2400"/>
          </a:p>
          <a:p>
            <a:pPr indent="-3238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Receive food quickly</a:t>
            </a:r>
            <a:endParaRPr sz="2400"/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Average check: $7–$9</a:t>
            </a:r>
            <a:endParaRPr sz="2400"/>
          </a:p>
          <a:p>
            <a:pPr indent="-1714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Example: Panera</a:t>
            </a:r>
            <a:endParaRPr sz="2400"/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" name="Google Shape;353;p5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6410" l="0" r="0" t="6410"/>
          <a:stretch/>
        </p:blipFill>
        <p:spPr>
          <a:xfrm>
            <a:off x="7518400" y="1447800"/>
            <a:ext cx="4064000" cy="23622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54" name="Google Shape;354;p52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rgbClr val="4EC1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3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COMMERCIAL SEGMENT: CATERING AND BANQUETS</a:t>
            </a:r>
            <a:endParaRPr/>
          </a:p>
        </p:txBody>
      </p:sp>
      <p:sp>
        <p:nvSpPr>
          <p:cNvPr id="361" name="Google Shape;361;p53"/>
          <p:cNvSpPr txBox="1"/>
          <p:nvPr>
            <p:ph idx="1" type="body"/>
          </p:nvPr>
        </p:nvSpPr>
        <p:spPr>
          <a:xfrm>
            <a:off x="609600" y="1295401"/>
            <a:ext cx="65024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Event host chooses menu</a:t>
            </a:r>
            <a:endParaRPr sz="3000"/>
          </a:p>
          <a:p>
            <a:pPr indent="-4191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Caterers located in:</a:t>
            </a:r>
            <a:endParaRPr sz="3000"/>
          </a:p>
          <a:p>
            <a:pPr indent="-3746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Courier New"/>
              <a:buChar char="o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Own facility</a:t>
            </a:r>
            <a:endParaRPr sz="3000"/>
          </a:p>
          <a:p>
            <a:pPr indent="-3746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Courier New"/>
              <a:buChar char="o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Another business</a:t>
            </a:r>
            <a:endParaRPr sz="3000"/>
          </a:p>
          <a:p>
            <a:pPr indent="-4191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Food delivered</a:t>
            </a:r>
            <a:endParaRPr sz="3000"/>
          </a:p>
          <a:p>
            <a:pPr indent="-4191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lang="en-US" sz="3000"/>
              <a:t>Many r</a:t>
            </a: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estaurants have catering and banquet operations</a:t>
            </a:r>
            <a:endParaRPr sz="3000"/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53"/>
          <p:cNvSpPr/>
          <p:nvPr>
            <p:ph idx="2" type="pic"/>
          </p:nvPr>
        </p:nvSpPr>
        <p:spPr>
          <a:xfrm>
            <a:off x="7518400" y="1447800"/>
            <a:ext cx="4064000" cy="23622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53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rgbClr val="4EC1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64" name="Google Shape;364;p53"/>
          <p:cNvPicPr preferRelativeResize="0"/>
          <p:nvPr/>
        </p:nvPicPr>
        <p:blipFill rotWithShape="1">
          <a:blip r:embed="rId3">
            <a:alphaModFix/>
          </a:blip>
          <a:srcRect b="7027" l="0" r="0" t="7028"/>
          <a:stretch/>
        </p:blipFill>
        <p:spPr>
          <a:xfrm>
            <a:off x="7518400" y="1229375"/>
            <a:ext cx="4298075" cy="270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4"/>
          <p:cNvSpPr txBox="1"/>
          <p:nvPr/>
        </p:nvSpPr>
        <p:spPr>
          <a:xfrm>
            <a:off x="542825" y="1019425"/>
            <a:ext cx="11505000" cy="51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36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chemeClr val="dk1"/>
                </a:solidFill>
              </a:rPr>
              <a:t>Discuss: </a:t>
            </a:r>
            <a:r>
              <a:rPr b="1" i="1" lang="en-US" sz="2400">
                <a:solidFill>
                  <a:schemeClr val="dk1"/>
                </a:solidFill>
              </a:rPr>
              <a:t>How can travel and tourism contribute to the local economy? Is this always a positive development? Give examples of both positive and negative outcomes.</a:t>
            </a:r>
            <a:endParaRPr b="1" i="1" sz="2400">
              <a:solidFill>
                <a:schemeClr val="dk1"/>
              </a:solidFill>
            </a:endParaRPr>
          </a:p>
          <a:p>
            <a:pPr indent="0" lvl="0" marL="0" rt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Vocabulary Review: 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-US" sz="2400">
                <a:solidFill>
                  <a:schemeClr val="dk1"/>
                </a:solidFill>
              </a:rPr>
              <a:t>Travel and tourism: </a:t>
            </a:r>
            <a:r>
              <a:rPr lang="en-US" sz="2400">
                <a:solidFill>
                  <a:schemeClr val="dk1"/>
                </a:solidFill>
              </a:rPr>
              <a:t>The combination of all of the services that people need and will pay for when they are away from home.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-US" sz="2400">
                <a:solidFill>
                  <a:schemeClr val="dk1"/>
                </a:solidFill>
              </a:rPr>
              <a:t>Tourism: </a:t>
            </a:r>
            <a:r>
              <a:rPr lang="en-US" sz="2400">
                <a:solidFill>
                  <a:schemeClr val="dk1"/>
                </a:solidFill>
              </a:rPr>
              <a:t>Travel for recreational, leisure, or business purposes.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-US" sz="2400">
                <a:solidFill>
                  <a:schemeClr val="dk1"/>
                </a:solidFill>
              </a:rPr>
              <a:t>Hospitality: </a:t>
            </a:r>
            <a:r>
              <a:rPr lang="en-US" sz="2400">
                <a:solidFill>
                  <a:schemeClr val="dk1"/>
                </a:solidFill>
              </a:rPr>
              <a:t>Refers to the services that people use and receive when they are away from home, including restaurants and hotels; also refers to the feeling that guests take with them from their experience with an operation—the service, care, attention, and even physical environment.</a:t>
            </a:r>
            <a:endParaRPr sz="2400">
              <a:solidFill>
                <a:schemeClr val="dk1"/>
              </a:solidFill>
            </a:endParaRPr>
          </a:p>
          <a:p>
            <a:pPr indent="0" lvl="0" marL="0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371" name="Google Shape;371;p54"/>
          <p:cNvSpPr txBox="1"/>
          <p:nvPr>
            <p:ph type="title"/>
          </p:nvPr>
        </p:nvSpPr>
        <p:spPr>
          <a:xfrm>
            <a:off x="735675" y="194300"/>
            <a:ext cx="5064300" cy="108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/>
              <a:t>Food For Thought: </a:t>
            </a:r>
            <a:endParaRPr b="1" sz="3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5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COMMERCIAL SEGMENT: RETAIL</a:t>
            </a:r>
            <a:endParaRPr/>
          </a:p>
        </p:txBody>
      </p:sp>
      <p:sp>
        <p:nvSpPr>
          <p:cNvPr id="378" name="Google Shape;378;p55"/>
          <p:cNvSpPr txBox="1"/>
          <p:nvPr>
            <p:ph idx="1" type="body"/>
          </p:nvPr>
        </p:nvSpPr>
        <p:spPr>
          <a:xfrm>
            <a:off x="609600" y="1295401"/>
            <a:ext cx="65024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Offer prepared meals</a:t>
            </a:r>
            <a:endParaRPr sz="2400"/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Eat in store or at home</a:t>
            </a:r>
            <a:endParaRPr sz="2400"/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Located in:</a:t>
            </a:r>
            <a:endParaRPr sz="2400"/>
          </a:p>
          <a:p>
            <a:pPr indent="-3365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Courier New"/>
              <a:buChar char="o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Supermarkets</a:t>
            </a:r>
            <a:endParaRPr sz="2400"/>
          </a:p>
          <a:p>
            <a:pPr indent="-3365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Courier New"/>
              <a:buChar char="o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Convenience stores</a:t>
            </a:r>
            <a:endParaRPr sz="2400"/>
          </a:p>
          <a:p>
            <a:pPr indent="-3365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Courier New"/>
              <a:buChar char="o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Specialty retail operations</a:t>
            </a:r>
            <a:endParaRPr sz="2400"/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Sell limited items</a:t>
            </a:r>
            <a:endParaRPr sz="2400"/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Vending machines</a:t>
            </a:r>
            <a:endParaRPr sz="2400"/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Google Shape;379;p5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6364" l="0" r="0" t="6364"/>
          <a:stretch/>
        </p:blipFill>
        <p:spPr>
          <a:xfrm>
            <a:off x="7518400" y="1447800"/>
            <a:ext cx="4064000" cy="23622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0" name="Google Shape;380;p55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rgbClr val="4EC1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8"/>
          <p:cNvSpPr txBox="1"/>
          <p:nvPr>
            <p:ph type="title"/>
          </p:nvPr>
        </p:nvSpPr>
        <p:spPr>
          <a:xfrm>
            <a:off x="609600" y="274638"/>
            <a:ext cx="10972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Objectives</a:t>
            </a:r>
            <a:endParaRPr/>
          </a:p>
        </p:txBody>
      </p:sp>
      <p:sp>
        <p:nvSpPr>
          <p:cNvPr id="239" name="Google Shape;239;p38"/>
          <p:cNvSpPr txBox="1"/>
          <p:nvPr>
            <p:ph idx="1" type="body"/>
          </p:nvPr>
        </p:nvSpPr>
        <p:spPr>
          <a:xfrm>
            <a:off x="609600" y="1295400"/>
            <a:ext cx="10972800" cy="48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1.1 Identify the two segments of the restaurant and foodservice industry, and give examples of businesses in each of them.</a:t>
            </a:r>
            <a:endParaRPr/>
          </a:p>
          <a:p>
            <a:pPr indent="0" lvl="0" marL="0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1.2 Categorize the types of businesses that make up the hospitality, lodging, and tourism industries, and identify their foodservice opportunities.</a:t>
            </a:r>
            <a:endParaRPr/>
          </a:p>
          <a:p>
            <a:pPr indent="0" lvl="0" marL="0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1.3 Outline the growth of the hospitality industry throughout the history of the world, emphasizing growth in the United States.</a:t>
            </a:r>
            <a:endParaRPr/>
          </a:p>
          <a:p>
            <a:pPr indent="0" lvl="0" marL="0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1.4 Explain the importance of Carême and Escoffier’s contributions to the growth of the foodservice industry.</a:t>
            </a:r>
            <a:endParaRPr/>
          </a:p>
          <a:p>
            <a:pPr indent="0" lvl="0" marL="0" rt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1.5 Explain the impact of entrepreneurship on the growth of the foodservice industry.</a:t>
            </a:r>
            <a:endParaRPr/>
          </a:p>
        </p:txBody>
      </p:sp>
      <p:sp>
        <p:nvSpPr>
          <p:cNvPr id="240" name="Google Shape;240;p38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6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COMMERCIAL SEGMENT: CRUISE SHIPS AND AIRLINES</a:t>
            </a:r>
            <a:endParaRPr/>
          </a:p>
        </p:txBody>
      </p:sp>
      <p:sp>
        <p:nvSpPr>
          <p:cNvPr id="387" name="Google Shape;387;p56"/>
          <p:cNvSpPr txBox="1"/>
          <p:nvPr>
            <p:ph idx="1" type="body"/>
          </p:nvPr>
        </p:nvSpPr>
        <p:spPr>
          <a:xfrm>
            <a:off x="609600" y="1295401"/>
            <a:ext cx="65024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Cruise:</a:t>
            </a:r>
            <a:endParaRPr sz="3000"/>
          </a:p>
          <a:p>
            <a:pPr indent="-5334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Food always available</a:t>
            </a:r>
            <a:endParaRPr sz="3000"/>
          </a:p>
          <a:p>
            <a:pPr indent="-5334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Dining styles vary</a:t>
            </a:r>
            <a:endParaRPr sz="3000"/>
          </a:p>
          <a:p>
            <a:pPr indent="-5334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Food selections vary</a:t>
            </a:r>
            <a:endParaRPr sz="3000"/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Google Shape;388;p5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6405" l="0" r="0" t="6405"/>
          <a:stretch/>
        </p:blipFill>
        <p:spPr>
          <a:xfrm>
            <a:off x="7518400" y="1447800"/>
            <a:ext cx="4064000" cy="23622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9" name="Google Shape;389;p56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rgbClr val="4EC1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7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COMMERCIAL SEGMENT: CRUISE SHIPS AND AIRLINES</a:t>
            </a:r>
            <a:endParaRPr/>
          </a:p>
        </p:txBody>
      </p:sp>
      <p:sp>
        <p:nvSpPr>
          <p:cNvPr id="396" name="Google Shape;396;p57"/>
          <p:cNvSpPr txBox="1"/>
          <p:nvPr>
            <p:ph idx="1" type="body"/>
          </p:nvPr>
        </p:nvSpPr>
        <p:spPr>
          <a:xfrm>
            <a:off x="609600" y="1295401"/>
            <a:ext cx="65024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Airlines:</a:t>
            </a:r>
            <a:endParaRPr sz="3000"/>
          </a:p>
          <a:p>
            <a:pPr indent="-5334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Short flights—beverage service &amp; small snacks</a:t>
            </a:r>
            <a:endParaRPr sz="3000"/>
          </a:p>
          <a:p>
            <a:pPr indent="-5334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Long flights—seven-course meal</a:t>
            </a:r>
            <a:endParaRPr sz="3000"/>
          </a:p>
          <a:p>
            <a:pPr indent="-5334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International </a:t>
            </a:r>
            <a:endParaRPr sz="3000"/>
          </a:p>
          <a:p>
            <a:pPr indent="-5334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Catering companies</a:t>
            </a:r>
            <a:endParaRPr sz="3000"/>
          </a:p>
          <a:p>
            <a:pPr indent="-5334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Airports offer many options</a:t>
            </a:r>
            <a:endParaRPr sz="3000"/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7" name="Google Shape;397;p5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695" l="0" r="0" t="7695"/>
          <a:stretch/>
        </p:blipFill>
        <p:spPr>
          <a:xfrm>
            <a:off x="7518400" y="1447800"/>
            <a:ext cx="4064000" cy="23622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8" name="Google Shape;398;p57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rgbClr val="4EC1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8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NONCOMMERCIAL FOODSERVICE SEGMENT</a:t>
            </a:r>
            <a:endParaRPr/>
          </a:p>
        </p:txBody>
      </p:sp>
      <p:sp>
        <p:nvSpPr>
          <p:cNvPr id="405" name="Google Shape;405;p58"/>
          <p:cNvSpPr txBox="1"/>
          <p:nvPr>
            <p:ph idx="1" type="body"/>
          </p:nvPr>
        </p:nvSpPr>
        <p:spPr>
          <a:xfrm>
            <a:off x="609600" y="1295401"/>
            <a:ext cx="65024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Schools &amp; universities: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On-campus food</a:t>
            </a:r>
            <a:endParaRPr sz="3600"/>
          </a:p>
          <a:p>
            <a:pPr indent="-4572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Students and staff</a:t>
            </a:r>
            <a:endParaRPr sz="3600"/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Health-care facilities: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Guests and patients</a:t>
            </a:r>
            <a:endParaRPr sz="3600"/>
          </a:p>
          <a:p>
            <a:pPr indent="-4572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Hospitals, nursing homes</a:t>
            </a:r>
            <a:endParaRPr sz="3600"/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6" name="Google Shape;406;p5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6405" l="0" r="0" t="6405"/>
          <a:stretch/>
        </p:blipFill>
        <p:spPr>
          <a:xfrm>
            <a:off x="7518400" y="1447800"/>
            <a:ext cx="4064000" cy="23622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07" name="Google Shape;407;p58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rgbClr val="4EC1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9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NONCOMMERCIAL FOODSERVICE SEGMENT</a:t>
            </a:r>
            <a:endParaRPr/>
          </a:p>
        </p:txBody>
      </p:sp>
      <p:sp>
        <p:nvSpPr>
          <p:cNvPr id="414" name="Google Shape;414;p59"/>
          <p:cNvSpPr txBox="1"/>
          <p:nvPr>
            <p:ph idx="1" type="body"/>
          </p:nvPr>
        </p:nvSpPr>
        <p:spPr>
          <a:xfrm>
            <a:off x="609600" y="1295401"/>
            <a:ext cx="65024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Business &amp; industry: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Employees</a:t>
            </a:r>
            <a:endParaRPr/>
          </a:p>
          <a:p>
            <a: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Cafeterias, vending, executive dining</a:t>
            </a:r>
            <a:endParaRPr/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Clubs: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Member-based organizations</a:t>
            </a:r>
            <a:endParaRPr/>
          </a:p>
          <a:p>
            <a: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Gyms, golf clubs</a:t>
            </a:r>
            <a:endParaRPr/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Government: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Military bases and ships, government buildings, correctional facilities</a:t>
            </a:r>
            <a:endParaRPr/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" name="Google Shape;415;p5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0656" l="0" r="0" t="30656"/>
          <a:stretch/>
        </p:blipFill>
        <p:spPr>
          <a:xfrm>
            <a:off x="7518400" y="1447800"/>
            <a:ext cx="4064000" cy="23622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16" name="Google Shape;416;p59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rgbClr val="4EC1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60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NONCOMMERCIAL FOODSERVICE SEGMENT</a:t>
            </a:r>
            <a:endParaRPr/>
          </a:p>
        </p:txBody>
      </p:sp>
      <p:sp>
        <p:nvSpPr>
          <p:cNvPr id="423" name="Google Shape;423;p60"/>
          <p:cNvSpPr txBox="1"/>
          <p:nvPr>
            <p:ph idx="1" type="body"/>
          </p:nvPr>
        </p:nvSpPr>
        <p:spPr>
          <a:xfrm>
            <a:off x="609600" y="1295400"/>
            <a:ext cx="109728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Contract feeding: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334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Operate in manufacturing or service industry</a:t>
            </a:r>
            <a:endParaRPr sz="3000"/>
          </a:p>
          <a:p>
            <a:pPr indent="-5334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Manage and operate employee dining facilities</a:t>
            </a:r>
            <a:endParaRPr sz="3000"/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Self-operators: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91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Manufacturing and service companies</a:t>
            </a:r>
            <a:endParaRPr sz="3000"/>
          </a:p>
          <a:p>
            <a:pPr indent="-4191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Hire own staff</a:t>
            </a:r>
            <a:endParaRPr sz="3000"/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60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rgbClr val="4EC1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1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BIG PICTURE: THE HOSPITALITY INDUSTRY</a:t>
            </a:r>
            <a:endParaRPr/>
          </a:p>
        </p:txBody>
      </p:sp>
      <p:sp>
        <p:nvSpPr>
          <p:cNvPr id="431" name="Google Shape;431;p61"/>
          <p:cNvSpPr txBox="1"/>
          <p:nvPr>
            <p:ph idx="1" type="body"/>
          </p:nvPr>
        </p:nvSpPr>
        <p:spPr>
          <a:xfrm>
            <a:off x="609600" y="1295400"/>
            <a:ext cx="109728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Hospitality: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Services away from home</a:t>
            </a:r>
            <a:endParaRPr sz="2400"/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Restaurants and hotels</a:t>
            </a:r>
            <a:endParaRPr sz="2400"/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Hospitality segments: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953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Foodservice</a:t>
            </a:r>
            <a:endParaRPr sz="2400"/>
          </a:p>
          <a:p>
            <a:pPr indent="-4953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Lodging</a:t>
            </a:r>
            <a:endParaRPr sz="2400"/>
          </a:p>
          <a:p>
            <a:pPr indent="-4953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Event management</a:t>
            </a:r>
            <a:endParaRPr sz="2400"/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61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rgbClr val="4EC1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2"/>
          <p:cNvSpPr txBox="1"/>
          <p:nvPr>
            <p:ph type="title"/>
          </p:nvPr>
        </p:nvSpPr>
        <p:spPr>
          <a:xfrm>
            <a:off x="609600" y="274638"/>
            <a:ext cx="10972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62"/>
          <p:cNvSpPr txBox="1"/>
          <p:nvPr>
            <p:ph idx="1" type="body"/>
          </p:nvPr>
        </p:nvSpPr>
        <p:spPr>
          <a:xfrm>
            <a:off x="609600" y="1295400"/>
            <a:ext cx="10972800" cy="48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i="1" lang="en-US"/>
              <a:t>History of the Industry</a:t>
            </a:r>
            <a:endParaRPr i="1"/>
          </a:p>
        </p:txBody>
      </p:sp>
      <p:sp>
        <p:nvSpPr>
          <p:cNvPr id="440" name="Google Shape;440;p62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1" name="Google Shape;44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3750" y="2119500"/>
            <a:ext cx="5975297" cy="4136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3"/>
          <p:cNvSpPr txBox="1"/>
          <p:nvPr>
            <p:ph type="title"/>
          </p:nvPr>
        </p:nvSpPr>
        <p:spPr>
          <a:xfrm>
            <a:off x="609600" y="274662"/>
            <a:ext cx="10972800" cy="102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/>
              <a:t>Food For Thought</a:t>
            </a:r>
            <a:endParaRPr b="1" sz="4800"/>
          </a:p>
        </p:txBody>
      </p:sp>
      <p:sp>
        <p:nvSpPr>
          <p:cNvPr id="448" name="Google Shape;448;p63"/>
          <p:cNvSpPr txBox="1"/>
          <p:nvPr>
            <p:ph idx="1" type="body"/>
          </p:nvPr>
        </p:nvSpPr>
        <p:spPr>
          <a:xfrm>
            <a:off x="609600" y="1295400"/>
            <a:ext cx="10972800" cy="48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3600"/>
              <a:t>How has our society shaped this industry? For example, home meal replacement is relatively new to</a:t>
            </a:r>
            <a:endParaRPr i="1" sz="3600"/>
          </a:p>
          <a:p>
            <a:pPr indent="0" lvl="0" mar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3600"/>
              <a:t>the foodservice industry. Why?</a:t>
            </a:r>
            <a:endParaRPr i="1" sz="3600"/>
          </a:p>
        </p:txBody>
      </p:sp>
      <p:sp>
        <p:nvSpPr>
          <p:cNvPr id="449" name="Google Shape;449;p63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4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RISE OF CLUBS—ANCIENT GREECE</a:t>
            </a:r>
            <a:endParaRPr/>
          </a:p>
        </p:txBody>
      </p:sp>
      <p:sp>
        <p:nvSpPr>
          <p:cNvPr id="456" name="Google Shape;456;p64"/>
          <p:cNvSpPr txBox="1"/>
          <p:nvPr>
            <p:ph idx="1" type="body"/>
          </p:nvPr>
        </p:nvSpPr>
        <p:spPr>
          <a:xfrm>
            <a:off x="609600" y="1295400"/>
            <a:ext cx="109728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953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Lesche—private clubs</a:t>
            </a:r>
            <a:endParaRPr sz="2400"/>
          </a:p>
          <a:p>
            <a:pPr indent="-4953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Phatnai—catered to travelers, traders, visitors</a:t>
            </a:r>
            <a:endParaRPr sz="2400"/>
          </a:p>
          <a:p>
            <a:pPr indent="-4953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Meals nourished the soul</a:t>
            </a:r>
            <a:endParaRPr sz="2400"/>
          </a:p>
          <a:p>
            <a:pPr indent="-4953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People ate on couches 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with performances of music, poetry, and dance to enhance their experience</a:t>
            </a:r>
            <a:endParaRPr sz="2400"/>
          </a:p>
          <a:p>
            <a:pPr indent="-4953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Performances enhanced experience</a:t>
            </a:r>
            <a:endParaRPr sz="2400"/>
          </a:p>
          <a:p>
            <a:pPr indent="-2540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EA5E2F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5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SPICES, CAFES, AND GUILDS—THE RENAISSANCE THROUGH THE FRENCH REVOLUTION</a:t>
            </a:r>
            <a:endParaRPr/>
          </a:p>
        </p:txBody>
      </p:sp>
      <p:sp>
        <p:nvSpPr>
          <p:cNvPr id="463" name="Google Shape;463;p65"/>
          <p:cNvSpPr txBox="1"/>
          <p:nvPr>
            <p:ph idx="1" type="body"/>
          </p:nvPr>
        </p:nvSpPr>
        <p:spPr>
          <a:xfrm>
            <a:off x="609600" y="1295400"/>
            <a:ext cx="109728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715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Cooks used exotic spices</a:t>
            </a:r>
            <a:endParaRPr sz="3600"/>
          </a:p>
          <a:p>
            <a:pPr indent="-5715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Venice controlled spice trade</a:t>
            </a:r>
            <a:endParaRPr sz="3600"/>
          </a:p>
          <a:p>
            <a:pPr indent="-5715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Sold at high prices</a:t>
            </a:r>
            <a:endParaRPr sz="3600"/>
          </a:p>
          <a:p>
            <a:pPr indent="-2540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EA5E2F"/>
              </a:buClr>
              <a:buSzPts val="32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9"/>
          <p:cNvSpPr txBox="1"/>
          <p:nvPr>
            <p:ph type="title"/>
          </p:nvPr>
        </p:nvSpPr>
        <p:spPr>
          <a:xfrm>
            <a:off x="695950" y="286975"/>
            <a:ext cx="5064300" cy="108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/>
              <a:t>Food For Thought: </a:t>
            </a:r>
            <a:endParaRPr b="1" sz="3600"/>
          </a:p>
        </p:txBody>
      </p:sp>
      <p:sp>
        <p:nvSpPr>
          <p:cNvPr id="247" name="Google Shape;247;p39"/>
          <p:cNvSpPr txBox="1"/>
          <p:nvPr>
            <p:ph idx="1" type="body"/>
          </p:nvPr>
        </p:nvSpPr>
        <p:spPr>
          <a:xfrm>
            <a:off x="609600" y="1295400"/>
            <a:ext cx="10972800" cy="48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spcBef>
                <a:spcPts val="360"/>
              </a:spcBef>
              <a:spcAft>
                <a:spcPts val="0"/>
              </a:spcAft>
              <a:buSzPts val="2400"/>
              <a:buAutoNum type="arabicPeriod"/>
            </a:pPr>
            <a:r>
              <a:rPr i="1" lang="en-US" sz="2400"/>
              <a:t>Why </a:t>
            </a:r>
            <a:r>
              <a:rPr i="1" lang="en-US" sz="2400"/>
              <a:t>is the restaurant and foodservice industry so important to the American economy?</a:t>
            </a:r>
            <a:endParaRPr i="1" sz="2400"/>
          </a:p>
          <a:p>
            <a:pPr indent="0" lvl="0" marL="0" rt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i="1" sz="2400"/>
          </a:p>
          <a:p>
            <a:pPr indent="0" lvl="0" marL="0" rt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i="1" sz="2400"/>
          </a:p>
          <a:p>
            <a:pPr indent="-381000" lvl="0" marL="457200" rtl="0">
              <a:spcBef>
                <a:spcPts val="360"/>
              </a:spcBef>
              <a:spcAft>
                <a:spcPts val="0"/>
              </a:spcAft>
              <a:buSzPts val="2400"/>
              <a:buAutoNum type="arabicPeriod"/>
            </a:pPr>
            <a:r>
              <a:rPr i="1" lang="en-US" sz="2400"/>
              <a:t>Describe your favorite </a:t>
            </a:r>
            <a:r>
              <a:rPr i="1" lang="en-US" sz="2400"/>
              <a:t>restaurant</a:t>
            </a:r>
            <a:r>
              <a:rPr i="1" lang="en-US" sz="2400"/>
              <a:t> experience. What made the event so memorable—the food, the atmosphere, the service, the people who shared the experience?</a:t>
            </a:r>
            <a:endParaRPr i="1" sz="2400"/>
          </a:p>
          <a:p>
            <a:pPr indent="0" lvl="0" marL="0" rt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i="1" sz="2400"/>
          </a:p>
          <a:p>
            <a:pPr indent="-381000" lvl="0" marL="457200" rtl="0">
              <a:spcBef>
                <a:spcPts val="360"/>
              </a:spcBef>
              <a:spcAft>
                <a:spcPts val="0"/>
              </a:spcAft>
              <a:buSzPts val="2400"/>
              <a:buAutoNum type="arabicPeriod"/>
            </a:pPr>
            <a:r>
              <a:rPr i="1" lang="en-US" sz="2400"/>
              <a:t>What exactly is a service industry? Identify other examples of service industries.</a:t>
            </a:r>
            <a:endParaRPr i="1" sz="2400"/>
          </a:p>
        </p:txBody>
      </p:sp>
      <p:sp>
        <p:nvSpPr>
          <p:cNvPr id="248" name="Google Shape;248;p39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6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SPICES, CAFES, AND GUILDS—THE RENAISSANCE THROUGH THE FRENCH REVOLUTION</a:t>
            </a:r>
            <a:endParaRPr/>
          </a:p>
        </p:txBody>
      </p:sp>
      <p:sp>
        <p:nvSpPr>
          <p:cNvPr id="470" name="Google Shape;470;p66"/>
          <p:cNvSpPr txBox="1"/>
          <p:nvPr>
            <p:ph idx="1" type="body"/>
          </p:nvPr>
        </p:nvSpPr>
        <p:spPr>
          <a:xfrm>
            <a:off x="609600" y="1295401"/>
            <a:ext cx="65024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334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Epicurean—appreciation for fine wine and food</a:t>
            </a:r>
            <a:endParaRPr sz="3000"/>
          </a:p>
          <a:p>
            <a: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334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Haute cuisine—elaborate and refined food preparation</a:t>
            </a:r>
            <a:endParaRPr sz="3000"/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1" name="Google Shape;471;p6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277" l="0" r="0" t="7277"/>
          <a:stretch/>
        </p:blipFill>
        <p:spPr>
          <a:xfrm>
            <a:off x="7518400" y="1447800"/>
            <a:ext cx="4064000" cy="23622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7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SPICES, CAFES, AND GUILDS—THE RENAISSANCE THROUGH THE FRENCH REVOLUTION</a:t>
            </a:r>
            <a:endParaRPr/>
          </a:p>
        </p:txBody>
      </p:sp>
      <p:sp>
        <p:nvSpPr>
          <p:cNvPr id="478" name="Google Shape;478;p67"/>
          <p:cNvSpPr txBox="1"/>
          <p:nvPr>
            <p:ph idx="1" type="body"/>
          </p:nvPr>
        </p:nvSpPr>
        <p:spPr>
          <a:xfrm>
            <a:off x="609600" y="1295400"/>
            <a:ext cx="68043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334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International trade improved life</a:t>
            </a:r>
            <a:endParaRPr sz="3000"/>
          </a:p>
          <a:p>
            <a:pPr indent="-5334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 coffeehouse/café opened</a:t>
            </a:r>
            <a:endParaRPr sz="3000"/>
          </a:p>
          <a:p>
            <a:pPr indent="-5334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Cafés welcomed women</a:t>
            </a:r>
            <a:endParaRPr sz="3000"/>
          </a:p>
          <a:p>
            <a:pPr indent="-5334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Acceptable to eat in public</a:t>
            </a:r>
            <a:endParaRPr sz="3000"/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9" name="Google Shape;479;p6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6778" l="0" r="0" t="26779"/>
          <a:stretch/>
        </p:blipFill>
        <p:spPr>
          <a:xfrm>
            <a:off x="7518400" y="1447800"/>
            <a:ext cx="4064000" cy="23622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8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SPICES, CAFES, AND GUILDS—THE RENAISSANCE THROUGH THE FRENCH REVOLUTION</a:t>
            </a:r>
            <a:endParaRPr/>
          </a:p>
        </p:txBody>
      </p:sp>
      <p:sp>
        <p:nvSpPr>
          <p:cNvPr id="486" name="Google Shape;486;p68"/>
          <p:cNvSpPr txBox="1"/>
          <p:nvPr>
            <p:ph idx="1" type="body"/>
          </p:nvPr>
        </p:nvSpPr>
        <p:spPr>
          <a:xfrm>
            <a:off x="609600" y="1295400"/>
            <a:ext cx="109728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715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Guilds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0050" lvl="1" marL="7429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Courier New"/>
              <a:buChar char="o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Associations of people</a:t>
            </a:r>
            <a:endParaRPr sz="3600"/>
          </a:p>
          <a:p>
            <a:pPr indent="-400050" lvl="1" marL="7429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Courier New"/>
              <a:buChar char="o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Similar interests or professions</a:t>
            </a:r>
            <a:endParaRPr sz="3600"/>
          </a:p>
          <a:p>
            <a:pPr indent="-5715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Cooking guilds—established professional standards and traditions</a:t>
            </a:r>
            <a:endParaRPr sz="3600"/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69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SPICES, CAFES, AND GUILDS—THE RENAISSANCE THROUGH THE FRENCH REVOLUTION</a:t>
            </a:r>
            <a:endParaRPr/>
          </a:p>
        </p:txBody>
      </p:sp>
      <p:sp>
        <p:nvSpPr>
          <p:cNvPr id="493" name="Google Shape;493;p69"/>
          <p:cNvSpPr txBox="1"/>
          <p:nvPr>
            <p:ph idx="1" type="body"/>
          </p:nvPr>
        </p:nvSpPr>
        <p:spPr>
          <a:xfrm>
            <a:off x="609600" y="1295400"/>
            <a:ext cx="109728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715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Boulanger</a:t>
            </a:r>
            <a:endParaRPr sz="3600"/>
          </a:p>
          <a:p>
            <a:pPr indent="-412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Courier New"/>
              <a:buChar char="o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Served hot soups (</a:t>
            </a:r>
            <a:r>
              <a:rPr b="0" i="1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restaurers</a:t>
            </a: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3600"/>
          </a:p>
          <a:p>
            <a:pPr indent="-4127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Courier New"/>
              <a:buChar char="o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Origin of restaurant</a:t>
            </a:r>
            <a:endParaRPr sz="3600"/>
          </a:p>
          <a:p>
            <a:pPr indent="-5715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Unemployment caused the opening of restaurants</a:t>
            </a:r>
            <a:endParaRPr sz="3600"/>
          </a:p>
          <a:p>
            <a:pPr indent="-5715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has &gt; 500 restaurants</a:t>
            </a:r>
            <a:endParaRPr sz="3600"/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70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INNS—COLONIAL NORTH AMERICA</a:t>
            </a:r>
            <a:endParaRPr/>
          </a:p>
        </p:txBody>
      </p:sp>
      <p:sp>
        <p:nvSpPr>
          <p:cNvPr id="500" name="Google Shape;500;p70"/>
          <p:cNvSpPr txBox="1"/>
          <p:nvPr>
            <p:ph idx="1" type="body"/>
          </p:nvPr>
        </p:nvSpPr>
        <p:spPr>
          <a:xfrm>
            <a:off x="609600" y="1295400"/>
            <a:ext cx="109728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715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Boston and New York—trade centers</a:t>
            </a:r>
            <a:endParaRPr sz="3600"/>
          </a:p>
          <a:p>
            <a:pPr indent="-5715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1634: Boston inn—food and lodging</a:t>
            </a:r>
            <a:endParaRPr sz="3600"/>
          </a:p>
          <a:p>
            <a:pPr indent="-5715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Colonial Americans rarely traveled or dined out</a:t>
            </a:r>
            <a:endParaRPr sz="3600"/>
          </a:p>
          <a:p>
            <a:pPr indent="-5715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Travelers stayed in inns</a:t>
            </a:r>
            <a:endParaRPr sz="3600"/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rgbClr val="EA5E2F"/>
              </a:buClr>
              <a:buSzPts val="32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1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CAFETERIAS TO ELEGANCE—THE LATE 1800S</a:t>
            </a:r>
            <a:endParaRPr/>
          </a:p>
        </p:txBody>
      </p:sp>
      <p:sp>
        <p:nvSpPr>
          <p:cNvPr id="507" name="Google Shape;507;p71"/>
          <p:cNvSpPr txBox="1"/>
          <p:nvPr>
            <p:ph idx="1" type="body"/>
          </p:nvPr>
        </p:nvSpPr>
        <p:spPr>
          <a:xfrm>
            <a:off x="609600" y="1295401"/>
            <a:ext cx="65024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334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Delmonico's and Astor House</a:t>
            </a:r>
            <a:endParaRPr sz="3000"/>
          </a:p>
          <a:p>
            <a:pPr indent="-3746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Courier New"/>
              <a:buChar char="o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Elegant surroundings</a:t>
            </a:r>
            <a:endParaRPr sz="3000"/>
          </a:p>
          <a:p>
            <a:pPr indent="-3746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Courier New"/>
              <a:buChar char="o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18-course meals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spcBef>
                <a:spcPts val="32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5334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Gold rush 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Courier New"/>
              <a:buChar char="o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Population growth</a:t>
            </a:r>
            <a:endParaRPr sz="3000"/>
          </a:p>
          <a:p>
            <a:pPr indent="-3746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Courier New"/>
              <a:buChar char="o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Cafeteria developed</a:t>
            </a:r>
            <a:endParaRPr sz="3000"/>
          </a:p>
          <a:p>
            <a:pPr indent="0" lvl="1" marL="45720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1600"/>
              <a:buFont typeface="Courier New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sz="3000"/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rgbClr val="EA5E2F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8" name="Google Shape;508;p7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7349" l="0" r="0" t="27349"/>
          <a:stretch/>
        </p:blipFill>
        <p:spPr>
          <a:xfrm>
            <a:off x="7518400" y="1447800"/>
            <a:ext cx="4064000" cy="23622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2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RISE OF MODERN RESTAURANTS—THE TWENTIETH CENTURY</a:t>
            </a:r>
            <a:endParaRPr/>
          </a:p>
        </p:txBody>
      </p:sp>
      <p:sp>
        <p:nvSpPr>
          <p:cNvPr id="515" name="Google Shape;515;p72"/>
          <p:cNvSpPr txBox="1"/>
          <p:nvPr>
            <p:ph idx="1" type="body"/>
          </p:nvPr>
        </p:nvSpPr>
        <p:spPr>
          <a:xfrm>
            <a:off x="609600" y="1295400"/>
            <a:ext cx="109728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715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Employment was high</a:t>
            </a:r>
            <a:endParaRPr sz="3600"/>
          </a:p>
          <a:p>
            <a:pPr indent="-5715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People ate out more—lunch</a:t>
            </a:r>
            <a:endParaRPr sz="3600"/>
          </a:p>
          <a:p>
            <a:pPr indent="-5715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Economy grew—car ownership</a:t>
            </a:r>
            <a:endParaRPr sz="3600"/>
          </a:p>
          <a:p>
            <a:pPr indent="-5715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Quick-service segment grew</a:t>
            </a:r>
            <a:endParaRPr sz="3600"/>
          </a:p>
          <a:p>
            <a:pPr indent="0" lvl="0" marL="0" marR="0" rtl="0" algn="l">
              <a:spcBef>
                <a:spcPts val="640"/>
              </a:spcBef>
              <a:spcAft>
                <a:spcPts val="0"/>
              </a:spcAft>
              <a:buClr>
                <a:srgbClr val="EA5E2F"/>
              </a:buClr>
              <a:buSzPts val="32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73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GLOBAL INDUSTRY—TODAY AND BEYOND</a:t>
            </a:r>
            <a:endParaRPr/>
          </a:p>
        </p:txBody>
      </p:sp>
      <p:sp>
        <p:nvSpPr>
          <p:cNvPr id="522" name="Google Shape;522;p73"/>
          <p:cNvSpPr txBox="1"/>
          <p:nvPr>
            <p:ph idx="1" type="body"/>
          </p:nvPr>
        </p:nvSpPr>
        <p:spPr>
          <a:xfrm>
            <a:off x="609600" y="1295400"/>
            <a:ext cx="109728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953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1970s: rapid growth of national chains</a:t>
            </a:r>
            <a:endParaRPr sz="2400"/>
          </a:p>
          <a:p>
            <a:pPr indent="-4953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“Eating out” vs. eating at home</a:t>
            </a:r>
            <a:endParaRPr sz="2400"/>
          </a:p>
          <a:p>
            <a:pPr indent="-4953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Busier households</a:t>
            </a:r>
            <a:endParaRPr sz="2400"/>
          </a:p>
          <a:p>
            <a:pPr indent="-4953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American restaurant brands on many continents</a:t>
            </a:r>
            <a:endParaRPr sz="2400"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2400"/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rgbClr val="EA5E2F"/>
              </a:buClr>
              <a:buSzPts val="32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4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ROLE OF ENTREPRENEURS</a:t>
            </a:r>
            <a:endParaRPr/>
          </a:p>
        </p:txBody>
      </p:sp>
      <p:sp>
        <p:nvSpPr>
          <p:cNvPr id="529" name="Google Shape;529;p74"/>
          <p:cNvSpPr txBox="1"/>
          <p:nvPr>
            <p:ph idx="1" type="body"/>
          </p:nvPr>
        </p:nvSpPr>
        <p:spPr>
          <a:xfrm>
            <a:off x="609600" y="1295401"/>
            <a:ext cx="65024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Entrepreneur—starts and runs a business</a:t>
            </a:r>
            <a:endParaRPr/>
          </a:p>
          <a:p>
            <a:pPr indent="-4572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Howard Schultz—CEO of Starbucks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Chains—groups of restaurants</a:t>
            </a:r>
            <a:endParaRPr/>
          </a:p>
          <a:p>
            <a:pPr indent="-4572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White Castle, McDonald’s, and A&amp;W—first quick-service chains</a:t>
            </a:r>
            <a:endParaRPr/>
          </a:p>
          <a:p>
            <a:pPr indent="-4572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Darden and Brinker—full-service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Lettuce Entertain You—appealing themes and high-quality menus	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0" name="Google Shape;530;p7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52010" l="0" r="0" t="5792"/>
          <a:stretch/>
        </p:blipFill>
        <p:spPr>
          <a:xfrm>
            <a:off x="7518400" y="1447800"/>
            <a:ext cx="4064000" cy="23622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31" name="Google Shape;531;p74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rgbClr val="4EC1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5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ROLE OF CHEFS</a:t>
            </a:r>
            <a:endParaRPr/>
          </a:p>
        </p:txBody>
      </p:sp>
      <p:sp>
        <p:nvSpPr>
          <p:cNvPr id="538" name="Google Shape;538;p75"/>
          <p:cNvSpPr txBox="1"/>
          <p:nvPr>
            <p:ph idx="1" type="body"/>
          </p:nvPr>
        </p:nvSpPr>
        <p:spPr>
          <a:xfrm>
            <a:off x="609600" y="1295401"/>
            <a:ext cx="65024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Marie-Antoine Carême</a:t>
            </a:r>
            <a:endParaRPr sz="2400"/>
          </a:p>
          <a:p>
            <a:pPr indent="-3365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Courier New"/>
              <a:buChar char="o"/>
            </a:pPr>
            <a:r>
              <a:rPr b="0" i="1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Pièces montées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—decorative art</a:t>
            </a:r>
            <a:endParaRPr sz="2400"/>
          </a:p>
          <a:p>
            <a:pPr indent="-3365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Courier New"/>
              <a:buChar char="o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French sauces</a:t>
            </a:r>
            <a:endParaRPr sz="2400"/>
          </a:p>
          <a:p>
            <a:pPr indent="-3365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Courier New"/>
              <a:buChar char="o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Haute cuisine</a:t>
            </a:r>
            <a:endParaRPr sz="2400"/>
          </a:p>
          <a:p>
            <a:pPr indent="-3365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Courier New"/>
              <a:buChar char="o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Trained many chefs	</a:t>
            </a:r>
            <a:endParaRPr sz="2400"/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Cuisine was a branch of architecture</a:t>
            </a:r>
            <a:endParaRPr sz="2400"/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p7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0023" l="0" r="0" t="10024"/>
          <a:stretch/>
        </p:blipFill>
        <p:spPr>
          <a:xfrm>
            <a:off x="7518400" y="1447800"/>
            <a:ext cx="4064000" cy="23622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40" name="Google Shape;540;p75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rgbClr val="4EC1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0"/>
          <p:cNvSpPr txBox="1"/>
          <p:nvPr>
            <p:ph type="title"/>
          </p:nvPr>
        </p:nvSpPr>
        <p:spPr>
          <a:xfrm>
            <a:off x="609600" y="274638"/>
            <a:ext cx="10972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40"/>
          <p:cNvSpPr txBox="1"/>
          <p:nvPr>
            <p:ph idx="1" type="body"/>
          </p:nvPr>
        </p:nvSpPr>
        <p:spPr>
          <a:xfrm>
            <a:off x="609600" y="1295400"/>
            <a:ext cx="10972800" cy="48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40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Watch as Guy Fieri shares why he became a chef." id="257" name="Google Shape;257;p40" title="Guy Fieri on Why He Became A Chef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1200" y="342900"/>
            <a:ext cx="7753400" cy="581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6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ROLE OF CHEFS</a:t>
            </a:r>
            <a:endParaRPr/>
          </a:p>
        </p:txBody>
      </p:sp>
      <p:sp>
        <p:nvSpPr>
          <p:cNvPr id="547" name="Google Shape;547;p76"/>
          <p:cNvSpPr txBox="1"/>
          <p:nvPr>
            <p:ph idx="1" type="body"/>
          </p:nvPr>
        </p:nvSpPr>
        <p:spPr>
          <a:xfrm>
            <a:off x="609600" y="1295401"/>
            <a:ext cx="65024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Georges August Escoffier</a:t>
            </a:r>
            <a:endParaRPr sz="2400"/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“King of the Kitchen”</a:t>
            </a:r>
            <a:endParaRPr sz="2400"/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Transitioned haute cuisine</a:t>
            </a:r>
            <a:endParaRPr sz="2400"/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Established rules of conduct and dress</a:t>
            </a:r>
            <a:endParaRPr sz="2400"/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Developed kitchen brigade system</a:t>
            </a:r>
            <a:endParaRPr sz="2400"/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Expediter (</a:t>
            </a:r>
            <a:r>
              <a:rPr b="0" i="1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aboyeur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	</a:t>
            </a:r>
            <a:endParaRPr sz="2400"/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8" name="Google Shape;548;p7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7996" l="0" r="0" t="19180"/>
          <a:stretch/>
        </p:blipFill>
        <p:spPr>
          <a:xfrm>
            <a:off x="7518400" y="1447800"/>
            <a:ext cx="4064000" cy="23622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49" name="Google Shape;549;p76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rgbClr val="4EC1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77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ROLE OF CHEFS</a:t>
            </a:r>
            <a:endParaRPr/>
          </a:p>
        </p:txBody>
      </p:sp>
      <p:sp>
        <p:nvSpPr>
          <p:cNvPr id="556" name="Google Shape;556;p77"/>
          <p:cNvSpPr txBox="1"/>
          <p:nvPr>
            <p:ph idx="1" type="body"/>
          </p:nvPr>
        </p:nvSpPr>
        <p:spPr>
          <a:xfrm>
            <a:off x="609600" y="1295401"/>
            <a:ext cx="65024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Fernand Point</a:t>
            </a:r>
            <a:endParaRPr sz="2400"/>
          </a:p>
          <a:p>
            <a:pPr indent="-3365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Courier New"/>
              <a:buChar char="o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Father of modern French cuisine</a:t>
            </a:r>
            <a:endParaRPr sz="2400"/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Julia Child</a:t>
            </a:r>
            <a:endParaRPr sz="2400"/>
          </a:p>
          <a:p>
            <a:pPr indent="-3365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Courier New"/>
              <a:buChar char="o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Television series and cookbooks</a:t>
            </a:r>
            <a:endParaRPr sz="2400"/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Paul Bocuse</a:t>
            </a:r>
            <a:endParaRPr sz="2400"/>
          </a:p>
          <a:p>
            <a:pPr indent="-3365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Courier New"/>
              <a:buChar char="o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Lighter, healthier dishes</a:t>
            </a:r>
            <a:endParaRPr sz="2400"/>
          </a:p>
        </p:txBody>
      </p:sp>
      <p:pic>
        <p:nvPicPr>
          <p:cNvPr id="557" name="Google Shape;557;p7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51986" l="0" r="0" t="10438"/>
          <a:stretch/>
        </p:blipFill>
        <p:spPr>
          <a:xfrm>
            <a:off x="7518400" y="1143000"/>
            <a:ext cx="3556000" cy="13716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58" name="Google Shape;558;p77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32826" l="0" r="0" t="8031"/>
          <a:stretch/>
        </p:blipFill>
        <p:spPr>
          <a:xfrm>
            <a:off x="7518400" y="2895600"/>
            <a:ext cx="3556000" cy="13716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59" name="Google Shape;559;p77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21070" l="0" r="0" t="21071"/>
          <a:stretch/>
        </p:blipFill>
        <p:spPr>
          <a:xfrm>
            <a:off x="7518400" y="4648200"/>
            <a:ext cx="3556000" cy="13716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60" name="Google Shape;560;p77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rgbClr val="4EC1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78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ROLE OF CHEFS</a:t>
            </a:r>
            <a:endParaRPr/>
          </a:p>
        </p:txBody>
      </p:sp>
      <p:sp>
        <p:nvSpPr>
          <p:cNvPr id="567" name="Google Shape;567;p78"/>
          <p:cNvSpPr txBox="1"/>
          <p:nvPr>
            <p:ph idx="1" type="body"/>
          </p:nvPr>
        </p:nvSpPr>
        <p:spPr>
          <a:xfrm>
            <a:off x="609600" y="1295401"/>
            <a:ext cx="65024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Alice Waters</a:t>
            </a:r>
            <a:endParaRPr sz="2400"/>
          </a:p>
          <a:p>
            <a:pPr indent="-3365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Courier New"/>
              <a:buChar char="o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Forefront of sustainable agriculture</a:t>
            </a:r>
            <a:endParaRPr sz="2400"/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Ferdinand Metz	</a:t>
            </a:r>
            <a:endParaRPr sz="2400"/>
          </a:p>
          <a:p>
            <a:pPr indent="-3365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Courier New"/>
              <a:buChar char="o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Certified master chef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Google Shape;568;p7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65705" l="0" r="0" t="4669"/>
          <a:stretch/>
        </p:blipFill>
        <p:spPr>
          <a:xfrm>
            <a:off x="7518400" y="1447800"/>
            <a:ext cx="4064000" cy="18288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69" name="Google Shape;569;p78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47616" l="0" r="0" t="20321"/>
          <a:stretch/>
        </p:blipFill>
        <p:spPr>
          <a:xfrm>
            <a:off x="7518400" y="3733800"/>
            <a:ext cx="4064000" cy="18288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70" name="Google Shape;570;p78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rgbClr val="4EC1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79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ROLE OF CHEFS</a:t>
            </a:r>
            <a:endParaRPr/>
          </a:p>
        </p:txBody>
      </p:sp>
      <p:sp>
        <p:nvSpPr>
          <p:cNvPr id="577" name="Google Shape;577;p79"/>
          <p:cNvSpPr txBox="1"/>
          <p:nvPr>
            <p:ph idx="1" type="body"/>
          </p:nvPr>
        </p:nvSpPr>
        <p:spPr>
          <a:xfrm>
            <a:off x="609600" y="1295401"/>
            <a:ext cx="65024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Nora Pouillion</a:t>
            </a:r>
            <a:endParaRPr sz="2400"/>
          </a:p>
          <a:p>
            <a:pPr indent="-3365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Courier New"/>
              <a:buChar char="o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 certified organic restaurant</a:t>
            </a:r>
            <a:endParaRPr sz="2400"/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Grant Achatz</a:t>
            </a:r>
            <a:endParaRPr sz="2400"/>
          </a:p>
          <a:p>
            <a:pPr indent="-3365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Courier New"/>
              <a:buChar char="o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Molecular gastronomy</a:t>
            </a:r>
            <a:endParaRPr sz="2400"/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Thomas Keller</a:t>
            </a:r>
            <a:endParaRPr sz="2400"/>
          </a:p>
          <a:p>
            <a:pPr indent="-3365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Courier New"/>
              <a:buChar char="o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Founder of The French Laundry</a:t>
            </a:r>
            <a:endParaRPr sz="2400"/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8" name="Google Shape;578;p7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0486" l="0" r="0" t="15110"/>
          <a:stretch/>
        </p:blipFill>
        <p:spPr>
          <a:xfrm>
            <a:off x="7518400" y="1143000"/>
            <a:ext cx="3556000" cy="13716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79" name="Google Shape;579;p79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31027" l="0" r="0" t="11114"/>
          <a:stretch/>
        </p:blipFill>
        <p:spPr>
          <a:xfrm>
            <a:off x="7518400" y="2895600"/>
            <a:ext cx="3556000" cy="13716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80" name="Google Shape;580;p79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63128" l="0" r="0" t="11209"/>
          <a:stretch/>
        </p:blipFill>
        <p:spPr>
          <a:xfrm>
            <a:off x="7518400" y="4648200"/>
            <a:ext cx="3556000" cy="13716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81" name="Google Shape;581;p79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rgbClr val="4EC1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80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ROLE OF CHEFS</a:t>
            </a:r>
            <a:endParaRPr/>
          </a:p>
        </p:txBody>
      </p:sp>
      <p:sp>
        <p:nvSpPr>
          <p:cNvPr id="588" name="Google Shape;588;p80"/>
          <p:cNvSpPr txBox="1"/>
          <p:nvPr>
            <p:ph idx="1" type="body"/>
          </p:nvPr>
        </p:nvSpPr>
        <p:spPr>
          <a:xfrm>
            <a:off x="609600" y="1295401"/>
            <a:ext cx="65024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Marcus Samuelsson</a:t>
            </a:r>
            <a:endParaRPr sz="2400"/>
          </a:p>
          <a:p>
            <a:pPr indent="-3365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Courier New"/>
              <a:buChar char="o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Owns restaurants worldwide</a:t>
            </a:r>
            <a:endParaRPr sz="2400"/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Nancy Silverton</a:t>
            </a:r>
            <a:endParaRPr sz="2400"/>
          </a:p>
          <a:p>
            <a:pPr indent="-3365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Courier New"/>
              <a:buChar char="o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Respected baker</a:t>
            </a:r>
            <a:endParaRPr sz="2400"/>
          </a:p>
          <a:p>
            <a:pPr indent="-336550" lvl="1" marL="742950" marR="0" rtl="0" algn="l">
              <a:spcBef>
                <a:spcPts val="32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Courier New"/>
              <a:buChar char="o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James Beard winner</a:t>
            </a:r>
            <a:endParaRPr sz="2400"/>
          </a:p>
        </p:txBody>
      </p:sp>
      <p:pic>
        <p:nvPicPr>
          <p:cNvPr id="589" name="Google Shape;589;p8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6867" l="0" r="0" t="5626"/>
          <a:stretch/>
        </p:blipFill>
        <p:spPr>
          <a:xfrm>
            <a:off x="7518400" y="1447800"/>
            <a:ext cx="4064000" cy="18288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90" name="Google Shape;590;p80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66016" l="0" r="0" t="3983"/>
          <a:stretch/>
        </p:blipFill>
        <p:spPr>
          <a:xfrm>
            <a:off x="7518400" y="3733800"/>
            <a:ext cx="4064000" cy="18288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91" name="Google Shape;591;p80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rgbClr val="4EC1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81"/>
          <p:cNvSpPr txBox="1"/>
          <p:nvPr>
            <p:ph type="title"/>
          </p:nvPr>
        </p:nvSpPr>
        <p:spPr>
          <a:xfrm>
            <a:off x="609600" y="274658"/>
            <a:ext cx="10972800" cy="7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/>
              <a:t>Grab and Go </a:t>
            </a:r>
            <a:endParaRPr b="1" sz="3600"/>
          </a:p>
        </p:txBody>
      </p:sp>
      <p:sp>
        <p:nvSpPr>
          <p:cNvPr id="598" name="Google Shape;598;p81"/>
          <p:cNvSpPr txBox="1"/>
          <p:nvPr>
            <p:ph idx="1" type="body"/>
          </p:nvPr>
        </p:nvSpPr>
        <p:spPr>
          <a:xfrm>
            <a:off x="609600" y="1295400"/>
            <a:ext cx="10972800" cy="48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>
                <a:solidFill>
                  <a:srgbClr val="EA5E2F"/>
                </a:solidFill>
              </a:rPr>
              <a:t>•</a:t>
            </a:r>
            <a:r>
              <a:rPr lang="en-US" sz="3600"/>
              <a:t>Turn to Page 2 in your textbook and read the case study.</a:t>
            </a:r>
            <a:endParaRPr sz="3600"/>
          </a:p>
          <a:p>
            <a:pPr indent="0" lvl="0" marL="0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>
                <a:solidFill>
                  <a:srgbClr val="EA5E2F"/>
                </a:solidFill>
              </a:rPr>
              <a:t>•</a:t>
            </a:r>
            <a:r>
              <a:rPr lang="en-US" sz="3600"/>
              <a:t>Answer the two case study questions at the bottom of page 21 and discuss your solutions with a partner.</a:t>
            </a:r>
            <a:endParaRPr sz="3600"/>
          </a:p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81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1"/>
          <p:cNvSpPr txBox="1"/>
          <p:nvPr>
            <p:ph type="title"/>
          </p:nvPr>
        </p:nvSpPr>
        <p:spPr>
          <a:xfrm>
            <a:off x="609600" y="274638"/>
            <a:ext cx="10972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41"/>
          <p:cNvSpPr txBox="1"/>
          <p:nvPr>
            <p:ph idx="1" type="body"/>
          </p:nvPr>
        </p:nvSpPr>
        <p:spPr>
          <a:xfrm>
            <a:off x="609600" y="1295400"/>
            <a:ext cx="10972800" cy="48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41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Owning a restaurant is more than just the food! Chef Carla Hall shares what goes into running your own restaurant." id="266" name="Google Shape;266;p41" title="Chef Carla Hall on the Restaurant Industry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1875" y="403400"/>
            <a:ext cx="7937256" cy="595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2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RESTAURANT INDUSTRY’S FINANCIAL HEALTH</a:t>
            </a:r>
            <a:endParaRPr/>
          </a:p>
        </p:txBody>
      </p:sp>
      <p:sp>
        <p:nvSpPr>
          <p:cNvPr id="273" name="Google Shape;273;p42"/>
          <p:cNvSpPr txBox="1"/>
          <p:nvPr>
            <p:ph idx="1" type="body"/>
          </p:nvPr>
        </p:nvSpPr>
        <p:spPr>
          <a:xfrm>
            <a:off x="609600" y="1295400"/>
            <a:ext cx="109728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00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Annual sales: $782 billion</a:t>
            </a:r>
            <a:endParaRPr sz="3600"/>
          </a:p>
          <a:p>
            <a:pPr indent="-4000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Revenue: &gt; 90% of world’s economies</a:t>
            </a:r>
            <a:endParaRPr sz="3600"/>
          </a:p>
          <a:p>
            <a:pPr indent="-4000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Employment: &gt; 14 million people</a:t>
            </a:r>
            <a:endParaRPr sz="3600"/>
          </a:p>
          <a:p>
            <a:pPr indent="-4000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Job availability: estimated 1.7 million more jobs by 2025</a:t>
            </a:r>
            <a:endParaRPr sz="3600"/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2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4EC1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rgbClr val="4EC1B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3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CAREER STATISTICS OF THE RESTAURANT INDUSTRY</a:t>
            </a:r>
            <a:endParaRPr/>
          </a:p>
        </p:txBody>
      </p:sp>
      <p:pic>
        <p:nvPicPr>
          <p:cNvPr id="281" name="Google Shape;281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50109" y="762000"/>
            <a:ext cx="4491781" cy="5471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4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RESTAURANT AND FOODSERVICE INDUSTRY</a:t>
            </a:r>
            <a:endParaRPr/>
          </a:p>
        </p:txBody>
      </p:sp>
      <p:sp>
        <p:nvSpPr>
          <p:cNvPr id="288" name="Google Shape;288;p44"/>
          <p:cNvSpPr txBox="1"/>
          <p:nvPr>
            <p:ph idx="1" type="body"/>
          </p:nvPr>
        </p:nvSpPr>
        <p:spPr>
          <a:xfrm>
            <a:off x="609600" y="1295401"/>
            <a:ext cx="65024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Two major segments:</a:t>
            </a:r>
            <a:endParaRPr sz="3600"/>
          </a:p>
          <a:p>
            <a:pPr indent="-4572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Commercial</a:t>
            </a:r>
            <a:endParaRPr sz="3600"/>
          </a:p>
          <a:p>
            <a:pPr indent="-400050" lvl="1" marL="7429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Courier New"/>
              <a:buChar char="o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80% of the industry</a:t>
            </a:r>
            <a:endParaRPr sz="3600"/>
          </a:p>
          <a:p>
            <a:pPr indent="-4572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Noncommercial</a:t>
            </a:r>
            <a:endParaRPr sz="3600"/>
          </a:p>
          <a:p>
            <a:pPr indent="-400050" lvl="1" marL="7429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600"/>
              <a:buFont typeface="Courier New"/>
              <a:buChar char="o"/>
            </a:pP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20% of the industry</a:t>
            </a:r>
            <a:endParaRPr sz="3600"/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4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399" l="0" r="0" t="1400"/>
          <a:stretch/>
        </p:blipFill>
        <p:spPr>
          <a:xfrm>
            <a:off x="7518400" y="1447800"/>
            <a:ext cx="4064000" cy="23622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5"/>
          <p:cNvSpPr txBox="1"/>
          <p:nvPr>
            <p:ph type="title"/>
          </p:nvPr>
        </p:nvSpPr>
        <p:spPr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A5E2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COMMERCIAL RESTAURANTS AND FOODSERVICE SEGMENTS</a:t>
            </a:r>
            <a:endParaRPr/>
          </a:p>
        </p:txBody>
      </p:sp>
      <p:sp>
        <p:nvSpPr>
          <p:cNvPr id="296" name="Google Shape;296;p45"/>
          <p:cNvSpPr txBox="1"/>
          <p:nvPr>
            <p:ph idx="1" type="body"/>
          </p:nvPr>
        </p:nvSpPr>
        <p:spPr>
          <a:xfrm>
            <a:off x="609600" y="1295401"/>
            <a:ext cx="65024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Restaurants</a:t>
            </a:r>
            <a:endParaRPr sz="3000"/>
          </a:p>
          <a:p>
            <a:pPr indent="-3619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Catering and banquets</a:t>
            </a:r>
            <a:endParaRPr sz="3000"/>
          </a:p>
          <a:p>
            <a:pPr indent="-3619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Retail</a:t>
            </a:r>
            <a:endParaRPr sz="3000"/>
          </a:p>
          <a:p>
            <a:pPr indent="-3619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Stadiums</a:t>
            </a:r>
            <a:endParaRPr sz="3000"/>
          </a:p>
          <a:p>
            <a:pPr indent="-361950" lvl="0" marL="28575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Cruise ships and airlines</a:t>
            </a:r>
            <a:endParaRPr sz="3000"/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EA5E2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EA5E2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4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6944" l="0" r="0" t="6944"/>
          <a:stretch/>
        </p:blipFill>
        <p:spPr>
          <a:xfrm>
            <a:off x="7518400" y="1447800"/>
            <a:ext cx="4064000" cy="23622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